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3500" type="screen16x9"/>
  <p:notesSz cx="6858000" cy="9144000"/>
  <p:embeddedFontLst>
    <p:embeddedFont>
      <p:font typeface="Nunito Sans Medium" panose="020B0604020202020204" charset="0"/>
      <p:regular r:id="rId34"/>
      <p:bold r:id="rId35"/>
      <p:italic r:id="rId36"/>
      <p:boldItalic r:id="rId37"/>
    </p:embeddedFont>
    <p:embeddedFont>
      <p:font typeface="Nunito Sans Light" panose="020B0604020202020204" charset="0"/>
      <p:regular r:id="rId38"/>
      <p:bold r:id="rId39"/>
      <p:italic r:id="rId40"/>
      <p:boldItalic r:id="rId41"/>
    </p:embeddedFont>
    <p:embeddedFont>
      <p:font typeface="Lexend Deca Light" panose="020B0604020202020204" charset="0"/>
      <p:regular r:id="rId42"/>
      <p:bold r:id="rId43"/>
    </p:embeddedFont>
    <p:embeddedFont>
      <p:font typeface="Lexend Deca" panose="020B0604020202020204" charset="0"/>
      <p:regular r:id="rId44"/>
      <p:bold r:id="rId45"/>
    </p:embeddedFont>
    <p:embeddedFont>
      <p:font typeface="Nunito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00437C-8F5F-4515-AFCC-3B645F1DDDA3}">
  <a:tblStyle styleId="{F000437C-8F5F-4515-AFCC-3B645F1DDDA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FD5E00-88FA-48B0-9824-F97D8FB45DC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inyurl.com/loextou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tinyurl.com/loextourpoll" TargetMode="External"/><Relationship Id="rId5" Type="http://schemas.openxmlformats.org/officeDocument/2006/relationships/hyperlink" Target="https://www.polleverywhere.com/multiple_choice_polls/zgUVMxnuYn6CQYb92KhOg?preview=true&amp;controls=none" TargetMode="External"/><Relationship Id="rId4" Type="http://schemas.openxmlformats.org/officeDocument/2006/relationships/hyperlink" Target="https://tinyurl.com/loexserve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inyurl.com/loextour" TargetMode="External"/><Relationship Id="rId7" Type="http://schemas.openxmlformats.org/officeDocument/2006/relationships/hyperlink" Target="https://unsplash.com/photos/QnNqGoCnBg0"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tinyurl.com/loextourpoll" TargetMode="External"/><Relationship Id="rId5" Type="http://schemas.openxmlformats.org/officeDocument/2006/relationships/hyperlink" Target="https://www.polleverywhere.com/multiple_choice_polls/zgUVMxnuYn6CQYb92KhOg?preview=true&amp;controls=none" TargetMode="External"/><Relationship Id="rId4" Type="http://schemas.openxmlformats.org/officeDocument/2006/relationships/hyperlink" Target="https://tinyurl.com/loexserve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presentation (view only): </a:t>
            </a:r>
            <a:r>
              <a:rPr lang="en" u="sng">
                <a:solidFill>
                  <a:schemeClr val="hlink"/>
                </a:solidFill>
                <a:hlinkClick r:id="rId3"/>
              </a:rPr>
              <a:t>https://tinyurl.com/loextour</a:t>
            </a:r>
            <a:endParaRPr/>
          </a:p>
          <a:p>
            <a:pPr marL="0" lvl="0" indent="0" algn="l" rtl="0">
              <a:spcBef>
                <a:spcPts val="0"/>
              </a:spcBef>
              <a:spcAft>
                <a:spcPts val="0"/>
              </a:spcAft>
              <a:buNone/>
            </a:pPr>
            <a:r>
              <a:rPr lang="en"/>
              <a:t>Padlet: </a:t>
            </a:r>
            <a:r>
              <a:rPr lang="en" u="sng">
                <a:solidFill>
                  <a:schemeClr val="hlink"/>
                </a:solidFill>
                <a:hlinkClick r:id="rId4"/>
              </a:rPr>
              <a:t>https://tinyurl.com/loexserved</a:t>
            </a:r>
            <a:endParaRPr/>
          </a:p>
          <a:p>
            <a:pPr marL="0" lvl="0" indent="0" algn="l" rtl="0">
              <a:spcBef>
                <a:spcPts val="0"/>
              </a:spcBef>
              <a:spcAft>
                <a:spcPts val="0"/>
              </a:spcAft>
              <a:buNone/>
            </a:pPr>
            <a:r>
              <a:rPr lang="en"/>
              <a:t>PollEverywhere live presentation link: </a:t>
            </a:r>
            <a:endParaRPr/>
          </a:p>
          <a:p>
            <a:pPr marL="0" lvl="0" indent="0" algn="l" rtl="0">
              <a:spcBef>
                <a:spcPts val="0"/>
              </a:spcBef>
              <a:spcAft>
                <a:spcPts val="0"/>
              </a:spcAft>
              <a:buNone/>
            </a:pPr>
            <a:r>
              <a:rPr lang="en" u="sng">
                <a:solidFill>
                  <a:schemeClr val="hlink"/>
                </a:solidFill>
                <a:hlinkClick r:id="rId5"/>
              </a:rPr>
              <a:t>https://www.polleverywhere.com/multiple_choice_polls/zgUVMxnuYn6CQYb92KhOg?preview=true&amp;controls=none</a:t>
            </a:r>
            <a:endParaRPr/>
          </a:p>
          <a:p>
            <a:pPr marL="0" lvl="0" indent="0" algn="l" rtl="0">
              <a:spcBef>
                <a:spcPts val="0"/>
              </a:spcBef>
              <a:spcAft>
                <a:spcPts val="0"/>
              </a:spcAft>
              <a:buNone/>
            </a:pPr>
            <a:r>
              <a:rPr lang="en"/>
              <a:t>PollEverywhere submit response: </a:t>
            </a:r>
            <a:r>
              <a:rPr lang="en" u="sng">
                <a:solidFill>
                  <a:schemeClr val="hlink"/>
                </a:solidFill>
                <a:hlinkClick r:id="rId6"/>
              </a:rPr>
              <a:t>https://tinyurl.com/loextourpoll</a:t>
            </a:r>
            <a:endParaRPr/>
          </a:p>
          <a:p>
            <a:pPr marL="0" lvl="0" indent="0" algn="l" rtl="0">
              <a:spcBef>
                <a:spcPts val="0"/>
              </a:spcBef>
              <a:spcAft>
                <a:spcPts val="0"/>
              </a:spcAft>
              <a:buNone/>
            </a:pPr>
            <a:r>
              <a:rPr lang="en"/>
              <a:t>Log in to LibApps: unm.libapps.com</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Welcome to the session, Served Fresh Daily: Welcoming Students with an On-site, Asynchronous Tour. I’m Adrienne Warner, the First Year Experience Librarian at the University of New Mexico.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3e831457a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3e831457a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sentiment for library tours can best be summed up by this quote. [READ QUOTE]. So first let me commend you for not caring about looking trendy!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my research, time and again, I saw similar sentiments, mostly that tours were outdated and offered mixed learning results. Mosley was interested in keeping tours around and proving their effectiveness, so she was not a hater, but unfortunately her research did not stem the tide of disdain.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e831457a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e831457a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up until widespread use of the internet, tours had been a standard offering in academic libraries. In a 2002 survey, 93% of ARL libraries offered conducted tours. But librarians had been experimenting with self-guided tours for decades, starting with printed leaflets in the 1960s and progressing to cassette tapes and CD-ROM in the 90s. Shortly after the integration of the internet into our work, tour literature morphed into “orientation” literature, and with it, gamification and virtual tours. </a:t>
            </a:r>
            <a:r>
              <a:rPr lang="en">
                <a:solidFill>
                  <a:schemeClr val="dk1"/>
                </a:solidFill>
              </a:rPr>
              <a:t>After this 2002 survey, there has been little national data on whether and how tours are offered.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But researchers in other fields are still interested in tour best practices, especially in museum and cultural heritage studies. In a 2017 analysis conducted at a cultural heritage site in England, researchers found that the act of being guided through an audio tour via cell phone had a more positive effect on participants than those who got the “free choice” option to visit areas of the site that appealed to them. They also found that both kinds of tours, whether guided or “free choice”, were better at facilitating more personally meaningful connections than no tour at all. (Petrie et al.)</a:t>
            </a:r>
            <a:endParaRPr/>
          </a:p>
          <a:p>
            <a:pPr marL="0" lvl="0" indent="0" algn="l" rtl="0">
              <a:spcBef>
                <a:spcPts val="0"/>
              </a:spcBef>
              <a:spcAft>
                <a:spcPts val="0"/>
              </a:spcAft>
              <a:buNone/>
            </a:pPr>
            <a:endParaRPr/>
          </a:p>
          <a:p>
            <a:pPr marL="0" lvl="0" indent="0" algn="l" rtl="0">
              <a:spcBef>
                <a:spcPts val="0"/>
              </a:spcBef>
              <a:spcAft>
                <a:spcPts val="0"/>
              </a:spcAft>
              <a:buNone/>
            </a:pPr>
            <a:r>
              <a:rPr lang="en"/>
              <a:t>In 2021, museum studies researchers found that having audio descriptions of visual works improved visitors’ recall of artworks. They found that </a:t>
            </a:r>
            <a:r>
              <a:rPr lang="en">
                <a:solidFill>
                  <a:schemeClr val="dk1"/>
                </a:solidFill>
              </a:rPr>
              <a:t>not only do the audio descriptions tell people “where to look,” but by providing social and historical context alongside shapes and colors, they also showed people “how to look.” Ultimately, they found that audio descriptions helped visitors have more meaningful connections with the works. (Hutchinson)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 think we can take a page out of these studies and begin to take library tours seriously again as a tool of engagement with students toward their success. I’m sure most of us are aware of the library studies that are continuing to come out regarding the link between library use and persistence and graduation. In my view, there’s an opportunity to refocus on engagement with spaces.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3e696c4e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3e696c4e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have some background at the personal, institutional, and professional levels, let’s get back to the tour at hand. Here’s how I designed the tour.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e696c4e6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3e696c4e6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short answer is that I used Backward Design. </a:t>
            </a:r>
            <a:endParaRPr/>
          </a:p>
          <a:p>
            <a:pPr marL="0" lvl="0" indent="0" algn="l" rtl="0">
              <a:spcBef>
                <a:spcPts val="0"/>
              </a:spcBef>
              <a:spcAft>
                <a:spcPts val="0"/>
              </a:spcAft>
              <a:buNone/>
            </a:pPr>
            <a:endParaRPr/>
          </a:p>
          <a:p>
            <a:pPr marL="0" lvl="0" indent="0" algn="l" rtl="0">
              <a:spcBef>
                <a:spcPts val="0"/>
              </a:spcBef>
              <a:spcAft>
                <a:spcPts val="0"/>
              </a:spcAft>
              <a:buNone/>
            </a:pPr>
            <a:r>
              <a:rPr lang="en"/>
              <a:t>I’m sure many of you are already familiar with this, so I won’t spend a ton of time what backward design is. Essentially, in backward design the thought is to start at the end, first identifying desired results and working backward to designing activities. Wiggins &amp; McTighe’s 2005 book came in handy for me.</a:t>
            </a:r>
            <a:endParaRPr/>
          </a:p>
          <a:p>
            <a:pPr marL="0" lvl="0" indent="0" algn="l" rtl="0">
              <a:spcBef>
                <a:spcPts val="0"/>
              </a:spcBef>
              <a:spcAft>
                <a:spcPts val="0"/>
              </a:spcAft>
              <a:buNone/>
            </a:pPr>
            <a:endParaRPr/>
          </a:p>
          <a:p>
            <a:pPr marL="0" lvl="0" indent="0" algn="l" rtl="0">
              <a:spcBef>
                <a:spcPts val="0"/>
              </a:spcBef>
              <a:spcAft>
                <a:spcPts val="0"/>
              </a:spcAft>
              <a:buNone/>
            </a:pPr>
            <a:r>
              <a:rPr lang="en"/>
              <a:t>For the tour, I envisioned several practical components. I knew it had to be asynchronous, as I was not going to repeat my earlier mistakes. I wanted students to be able to complete it in 40 minutes, including travel between stops, and I didn’t want each stop to be longer than 5 minutes. I knew I had to include introductory content in the first stop, and concluding content in the last. I knew the tour stops had to follow and a logical route through the building. </a:t>
            </a:r>
            <a:endParaRPr/>
          </a:p>
          <a:p>
            <a:pPr marL="0" lvl="0" indent="0" algn="l" rtl="0">
              <a:spcBef>
                <a:spcPts val="0"/>
              </a:spcBef>
              <a:spcAft>
                <a:spcPts val="0"/>
              </a:spcAft>
              <a:buNone/>
            </a:pPr>
            <a:endParaRPr/>
          </a:p>
          <a:p>
            <a:pPr marL="0" lvl="0" indent="0" algn="l" rtl="0">
              <a:spcBef>
                <a:spcPts val="0"/>
              </a:spcBef>
              <a:spcAft>
                <a:spcPts val="0"/>
              </a:spcAft>
              <a:buNone/>
            </a:pPr>
            <a:r>
              <a:rPr lang="en"/>
              <a:t>For the desired results of what students would get out of the tour, I had two objectives. First, I wanted to the students to come away feeling like they had more confidence in using the library. Second, I wanted them to understand the variety of space options available to them beyond what they could see from the foyer. </a:t>
            </a:r>
            <a:endParaRPr/>
          </a:p>
          <a:p>
            <a:pPr marL="0" lvl="0" indent="0" algn="l" rtl="0">
              <a:spcBef>
                <a:spcPts val="0"/>
              </a:spcBef>
              <a:spcAft>
                <a:spcPts val="0"/>
              </a:spcAft>
              <a:buNone/>
            </a:pPr>
            <a:endParaRPr/>
          </a:p>
          <a:p>
            <a:pPr marL="0" lvl="0" indent="0" algn="l" rtl="0">
              <a:spcBef>
                <a:spcPts val="0"/>
              </a:spcBef>
              <a:spcAft>
                <a:spcPts val="0"/>
              </a:spcAft>
              <a:buNone/>
            </a:pPr>
            <a:r>
              <a:rPr lang="en"/>
              <a:t>I made a list of what I didn’t want. I didn’t want to overload the students with process minutia, like how to find a book in the catalog, get the call number, and find the book on the shelf. So I don’t cover that in this tour. I also didn’t want the tone to be stilted and formal, so although I had a script, I didn’t read it and I added a few ad-libs. I did not say the words “reference” or “circulation.” I also didn’t want it to be boring as just a dry recitation of what they could see for themselves. To counter this, I solicited personal stories from student employees to add depth to the human element of the tour.</a:t>
            </a:r>
            <a:endParaRPr/>
          </a:p>
          <a:p>
            <a:pPr marL="0" lvl="0" indent="0" algn="l" rtl="0">
              <a:spcBef>
                <a:spcPts val="0"/>
              </a:spcBef>
              <a:spcAft>
                <a:spcPts val="0"/>
              </a:spcAft>
              <a:buNone/>
            </a:pPr>
            <a:endParaRPr/>
          </a:p>
          <a:p>
            <a:pPr marL="0" lvl="0" indent="0" algn="l" rtl="0">
              <a:spcBef>
                <a:spcPts val="0"/>
              </a:spcBef>
              <a:spcAft>
                <a:spcPts val="0"/>
              </a:spcAft>
              <a:buNone/>
            </a:pPr>
            <a:r>
              <a:rPr lang="en"/>
              <a:t>For stage 2, where you determine acceptable evidence or assessment, I created the survey, which asks about whether students feel more confident after taking the tour, and asks them to recall something that stood out to them.</a:t>
            </a:r>
            <a:endParaRPr/>
          </a:p>
          <a:p>
            <a:pPr marL="0" lvl="0" indent="0" algn="l" rtl="0">
              <a:spcBef>
                <a:spcPts val="0"/>
              </a:spcBef>
              <a:spcAft>
                <a:spcPts val="0"/>
              </a:spcAft>
              <a:buNone/>
            </a:pPr>
            <a:endParaRPr/>
          </a:p>
          <a:p>
            <a:pPr marL="0" lvl="0" indent="0" algn="l" rtl="0">
              <a:spcBef>
                <a:spcPts val="0"/>
              </a:spcBef>
              <a:spcAft>
                <a:spcPts val="0"/>
              </a:spcAft>
              <a:buNone/>
            </a:pPr>
            <a:r>
              <a:rPr lang="en"/>
              <a:t>In stage 3, I planned the activities for each stop. Some stops have them just standing in the original location, and some have them go on little side-trips looking for specific spaces and windows.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3e831457a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3e831457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also borrowed a little from the process of design thinking, a five step, iterative process. I won’t go into all the steps here, but the one I want to highlight with you is the first stage, which is discovery. The essence of this phase is to discover as much about the people I was designing for via empathetic means. In my case, I tried to imagine what someone new to the space would see, hear, smell, and experience spatially. I thought about the library from the perspective of someone who has never seen the library website or maybe even a library. I considered whether I would feel if I had permission to go behind closed doors or through small, unlabeled hallways.</a:t>
            </a:r>
            <a:endParaRPr/>
          </a:p>
          <a:p>
            <a:pPr marL="0" lvl="0" indent="0" algn="l" rtl="0">
              <a:spcBef>
                <a:spcPts val="0"/>
              </a:spcBef>
              <a:spcAft>
                <a:spcPts val="0"/>
              </a:spcAft>
              <a:buNone/>
            </a:pPr>
            <a:endParaRPr/>
          </a:p>
          <a:p>
            <a:pPr marL="0" lvl="0" indent="0" algn="l" rtl="0">
              <a:spcBef>
                <a:spcPts val="0"/>
              </a:spcBef>
              <a:spcAft>
                <a:spcPts val="0"/>
              </a:spcAft>
              <a:buNone/>
            </a:pPr>
            <a:r>
              <a:rPr lang="en"/>
              <a:t>In addition to using my own empathetic imagination, I also read a lot. I read library studies that talk about people’s recollections of their meaningful library experiences. About embodied cognition of library spaces. I won’t go into all the studies that informed my thinking about the intended audience, but I will highlight two.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e696c4e6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e696c4e6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is a study called, “The Experience of Libraries Across Time: Thematic Analysis of Undergraduate Recollections of Library Experiences.” With this study, Kracker and Pollio sought to answer the question, “how do people experience libraries?” using phenomenological methodology. The study traced the development of undergraduates’ experiences of libraries from preschool to college, mining what most stood out to them about these experiences. In short, the qualitative feel and meaning of the library changed over time, and once in college, the size of the facility and the abundance of information available are central to the experience. Feelings of being lost and confused in the space are prominent.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e831457a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e831457a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Andrew Cox’s study, “Learning Bodies: Sensory Experience in the Information Commons,” he explores embodied cognition, or the role of the body in thinking and learning. He uses the example of gestural cognition, like when we gesture when talking, which not only helps to get our point across, but is also tied to the gesturer’s thought process. When we think about our bodies in space, we have to think about our perception, or how our bodies receive information from our environments. In his article, Cox goes beyond the 5 senses, discussing current understanding of at least 10 sensory systems. He talked to 8 university students about the attributes of their chosen spots in the library. More than anything, though, this article describes in nuanced terms reasons why different kinds of spaces matter to students, from being situated in a corner, enclosed by bookshelves, the visible perspective as well as how visible one is to others, the soundscape. It paints a rich tapestry of the complex factors that go into choosing where we want to be in the information commons. But at the heart is that we want to have control over our surroundings or at least which surroundings we choose to be in. For this reason, it seemed highly important to give tour listeners a wealth of space options.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I’ve talked a bit about how this project came about, and now I’ll talk about the components of the tour and let you listen to a tour stop.</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09e1568ae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09e1568ae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tour uses a combination of printed material and technology and relies on students’ bringing their own smartphones and earbuds. They come into the library’s foyer and pick up a map at the table. They read the directions and scan the QR code, which brings up a LibWizard Tutorial, which looks like this. [transition to live demo of tutorial.] </a:t>
            </a:r>
            <a:endParaRPr/>
          </a:p>
          <a:p>
            <a:pPr marL="0" lvl="0" indent="0" algn="l" rtl="0">
              <a:spcBef>
                <a:spcPts val="0"/>
              </a:spcBef>
              <a:spcAft>
                <a:spcPts val="0"/>
              </a:spcAft>
              <a:buNone/>
            </a:pPr>
            <a:endParaRPr/>
          </a:p>
          <a:p>
            <a:pPr marL="0" lvl="0" indent="0" algn="l" rtl="0">
              <a:spcBef>
                <a:spcPts val="0"/>
              </a:spcBef>
              <a:spcAft>
                <a:spcPts val="0"/>
              </a:spcAft>
              <a:buNone/>
            </a:pPr>
            <a:r>
              <a:rPr lang="en"/>
              <a:t>Students see the welcome page and a “begin” button. Then, they read instructions about how to play and pause the video, and the option to open transcripts. They watch or listen to each stop’s voiceover, which is hosted on Youtube. </a:t>
            </a:r>
            <a:r>
              <a:rPr lang="en">
                <a:solidFill>
                  <a:schemeClr val="dk1"/>
                </a:solidFill>
              </a:rPr>
              <a:t>Let’s listen to stop #2. </a:t>
            </a:r>
            <a:endParaRPr>
              <a:solidFill>
                <a:schemeClr val="dk1"/>
              </a:solidFill>
            </a:endParaRPr>
          </a:p>
          <a:p>
            <a:pPr marL="0" lvl="0" indent="0" algn="l" rtl="0">
              <a:spcBef>
                <a:spcPts val="0"/>
              </a:spcBef>
              <a:spcAft>
                <a:spcPts val="0"/>
              </a:spcAft>
              <a:buNone/>
            </a:pPr>
            <a:r>
              <a:rPr lang="en">
                <a:solidFill>
                  <a:schemeClr val="dk1"/>
                </a:solidFill>
              </a:rPr>
              <a:t>[Play and </a:t>
            </a:r>
            <a:r>
              <a:rPr lang="en">
                <a:solidFill>
                  <a:schemeClr val="dk1"/>
                </a:solidFill>
                <a:highlight>
                  <a:schemeClr val="accent4"/>
                </a:highlight>
              </a:rPr>
              <a:t>BRING UP CAPTIONS</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They go through all five of these stops and at the end, they respond to a survey that is a mix of reflective questions and whether they found the tour helpful. Finally, they are emailed a certificate of completion that they can turn in for proof of attendance.</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3e831457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3e831457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Because one of the objectives of the tour is to get students into the physical library, I had to make sure that the map could not be accessed and completed off-site or online. Many other libraries host on their websites prerecorded tours, but that addresses a different objective. Because this tour relies on the printed map as the first step, it’s vital to keep the maps stocked and in a predictable location.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f591dfe1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f591dfe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should have gotten a half sheet with some QR codes. The top QR code is a link to a Padlet that contains the slidedeck and space for Q&amp;A. You’re welcome to submit questions there or in person at the end of my remarks.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bottom QR code will take you to a poll about your interest in tours. If you haven’t already taken that poll, please do so. And no judgement on what brings you to this presentation.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3e696c4e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3e696c4e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tour went live at the end of October 2022. Here’s how it went.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3e696c4e6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3e696c4e6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these first 6 months I’ve received just over 203 survey results. 94% of participants were first year students, so I knew I hit my target audience. </a:t>
            </a:r>
            <a:endParaRPr/>
          </a:p>
          <a:p>
            <a:pPr marL="0" lvl="0" indent="0" algn="l" rtl="0">
              <a:spcBef>
                <a:spcPts val="0"/>
              </a:spcBef>
              <a:spcAft>
                <a:spcPts val="0"/>
              </a:spcAft>
              <a:buNone/>
            </a:pPr>
            <a:endParaRPr/>
          </a:p>
          <a:p>
            <a:pPr marL="0" lvl="0" indent="0" algn="l" rtl="0">
              <a:spcBef>
                <a:spcPts val="0"/>
              </a:spcBef>
              <a:spcAft>
                <a:spcPts val="0"/>
              </a:spcAft>
              <a:buNone/>
            </a:pPr>
            <a:r>
              <a:rPr lang="en"/>
              <a:t>If you’ll remember, one of my original objectives was for students to come away feeling more confident about using the library. With that addressed, I could turn to look at how my second objective fared.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e18ff222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e18ff222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My second objective was that I wanted them to understand the variety of space options available to them beyond what they could see from the foyer. One of the questions in the survey that addressed this objective was,</a:t>
            </a:r>
            <a:r>
              <a:rPr lang="en"/>
              <a:t> “thinking back on the tour, what sticks out to you?” </a:t>
            </a:r>
            <a:endParaRPr/>
          </a:p>
          <a:p>
            <a:pPr marL="0" lvl="0" indent="0" algn="l" rtl="0">
              <a:spcBef>
                <a:spcPts val="0"/>
              </a:spcBef>
              <a:spcAft>
                <a:spcPts val="0"/>
              </a:spcAft>
              <a:buNone/>
            </a:pPr>
            <a:r>
              <a:rPr lang="en"/>
              <a:t>The vast majority of responses recalled spaces not seen from the foyer. Of the specific places in the library students named, those not able to be seen from the foyer accounted for 89% of what students remembered, and only 11% of what they could see from the foyer. So the second objective was met,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In my initial coding of the qualitative data, several themes have stood out to me.</a:t>
            </a:r>
            <a:endParaRPr/>
          </a:p>
          <a:p>
            <a:pPr marL="0" lvl="0" indent="0" algn="l" rtl="0">
              <a:spcBef>
                <a:spcPts val="0"/>
              </a:spcBef>
              <a:spcAft>
                <a:spcPts val="0"/>
              </a:spcAft>
              <a:buNone/>
            </a:pPr>
            <a:endParaRPr/>
          </a:p>
          <a:p>
            <a:pPr marL="0" lvl="0" indent="0" algn="l" rtl="0">
              <a:spcBef>
                <a:spcPts val="0"/>
              </a:spcBef>
              <a:spcAft>
                <a:spcPts val="0"/>
              </a:spcAft>
              <a:buNone/>
            </a:pPr>
            <a:r>
              <a:rPr lang="en"/>
              <a:t>The first is feelings. Several students included feeling words in their recollections, including previously being scared or unsure about venturing into different parts of the library. One student responded to this question about what stood out to them saying, “</a:t>
            </a:r>
            <a:r>
              <a:rPr lang="en" b="1">
                <a:solidFill>
                  <a:schemeClr val="dk1"/>
                </a:solidFill>
              </a:rPr>
              <a:t>The archive research room on the first floor. I have never seen that room before and was scared because I thought it was not able to be accessed by students.”</a:t>
            </a:r>
            <a:endParaRPr b="1">
              <a:solidFill>
                <a:schemeClr val="dk1"/>
              </a:solidFill>
            </a:endParaRPr>
          </a:p>
          <a:p>
            <a:pPr marL="0" lvl="0" indent="0" algn="l" rtl="0">
              <a:spcBef>
                <a:spcPts val="0"/>
              </a:spcBef>
              <a:spcAft>
                <a:spcPts val="0"/>
              </a:spcAft>
              <a:buNone/>
            </a:pPr>
            <a:r>
              <a:rPr lang="en">
                <a:solidFill>
                  <a:schemeClr val="dk1"/>
                </a:solidFill>
              </a:rPr>
              <a:t>Another student said, “</a:t>
            </a:r>
            <a:r>
              <a:rPr lang="en" b="1">
                <a:solidFill>
                  <a:schemeClr val="dk1"/>
                </a:solidFill>
              </a:rPr>
              <a:t>The basement stuck out to me because I was always scared to go down because I didn’t know if it was open for students or just the professors.”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There was also a theme of sensory experiences related to the colors, smells, level of noise, and the bodily perception of space. Several students commented on being happy the library is a no-shushing zone and that they can find the space environment just right for them. One sensory system is the proprioceptive one, which is how we’re aware of our body positioning. One student illustrates the preferred soundscape and their relative position in the west wing when they answered, “</a:t>
            </a:r>
            <a:r>
              <a:rPr lang="en" b="1">
                <a:solidFill>
                  <a:schemeClr val="dk1"/>
                </a:solidFill>
              </a:rPr>
              <a:t>Definitely the design of the silent study area on the first floor. It’s amazing how after a left turn from the Starbucks and walking through a small hallway that you’re introduced to a HUGE room full of silence. It’s very peaceful.”</a:t>
            </a:r>
            <a:endParaRPr b="1">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r>
              <a:rPr lang="en">
                <a:solidFill>
                  <a:schemeClr val="dk1"/>
                </a:solidFill>
              </a:rPr>
              <a:t>There was also a theme of being encouraged. Several students remarked about being able to see themselves taking advantage of spaces or services in the future. To illustrate, one student said, “</a:t>
            </a:r>
            <a:r>
              <a:rPr lang="en" b="1">
                <a:solidFill>
                  <a:schemeClr val="dk1"/>
                </a:solidFill>
              </a:rPr>
              <a:t>What really sticks to my memory is when they talked about the the 3rd floor and that really smart people are the ones that seek tutoring because they are trying to have a bigger understanding on assignments.”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Finally, the most surprising result to me is that students themselves were surprised. They exclaimed about finding out something new about the library, even though I didn’t ask for one thing they learned.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e696c4e6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3e696c4e6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the overwhelmingly positive feedback, this tour offers value added features that make it a fresh offering.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3e831457a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3e831457a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 are some student-centric improvements that really elevate this over the traditional tour. First, accessibility. Students can easily control the volume, toggle captions, use transcripts, and pause or rewind the voiceover. People with varying mobility needs can set their own pace.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addition to the improved accessibility features, the tour itself is more available to students since they can take it any time the library is open.</a:t>
            </a:r>
            <a:endParaRPr/>
          </a:p>
          <a:p>
            <a:pPr marL="0" lvl="0" indent="0" algn="l" rtl="0">
              <a:spcBef>
                <a:spcPts val="0"/>
              </a:spcBef>
              <a:spcAft>
                <a:spcPts val="0"/>
              </a:spcAft>
              <a:buNone/>
            </a:pPr>
            <a:endParaRPr/>
          </a:p>
          <a:p>
            <a:pPr marL="0" lvl="0" indent="0" algn="l" rtl="0">
              <a:spcBef>
                <a:spcPts val="0"/>
              </a:spcBef>
              <a:spcAft>
                <a:spcPts val="0"/>
              </a:spcAft>
              <a:buNone/>
            </a:pPr>
            <a:r>
              <a:rPr lang="en"/>
              <a:t>These tangible features would be enough, in my mind, to continue offering this program. But there are intangible benefits, too. </a:t>
            </a:r>
            <a:endParaRPr/>
          </a:p>
          <a:p>
            <a:pPr marL="0" lvl="0" indent="0" algn="l" rtl="0">
              <a:spcBef>
                <a:spcPts val="0"/>
              </a:spcBef>
              <a:spcAft>
                <a:spcPts val="0"/>
              </a:spcAft>
              <a:buNone/>
            </a:pPr>
            <a:r>
              <a:rPr lang="en"/>
              <a:t>We often talk about how important it is to build relationships with faculty and instructors. But how often do we think about building relationships with our students? Not only is the tour is an excellent icebreaker, allowing the students a low-stakes intro to the library, but it’s also a way to frame how students can use - and do use - the library. </a:t>
            </a:r>
            <a:endParaRPr/>
          </a:p>
          <a:p>
            <a:pPr marL="0" lvl="0" indent="0" algn="l" rtl="0">
              <a:spcBef>
                <a:spcPts val="0"/>
              </a:spcBef>
              <a:spcAft>
                <a:spcPts val="0"/>
              </a:spcAft>
              <a:buNone/>
            </a:pPr>
            <a:endParaRPr/>
          </a:p>
          <a:p>
            <a:pPr marL="0" lvl="0" indent="0" algn="l" rtl="0">
              <a:spcBef>
                <a:spcPts val="0"/>
              </a:spcBef>
              <a:spcAft>
                <a:spcPts val="0"/>
              </a:spcAft>
              <a:buNone/>
            </a:pPr>
            <a:r>
              <a:rPr lang="en"/>
              <a:t>None of us inherently know how to use the library. I was talking to a high-ranking UNM official about his undergraduate experience and he said he never used the library because he didn’t know what he was supposed to do there. This was shocking but rang true. What he said was important to my project because it meant I needed to explain what students do in a library, and explicitly grant them permission to do things there. I needed to norm what to do in a library. Not only that, I needed to show students they had the power to choose what to do in a library and which space they want to do it in. </a:t>
            </a:r>
            <a:endParaRPr/>
          </a:p>
          <a:p>
            <a:pPr marL="0" lvl="0" indent="0" algn="l" rtl="0">
              <a:spcBef>
                <a:spcPts val="0"/>
              </a:spcBef>
              <a:spcAft>
                <a:spcPts val="0"/>
              </a:spcAft>
              <a:buNone/>
            </a:pPr>
            <a:endParaRPr/>
          </a:p>
          <a:p>
            <a:pPr marL="0" lvl="0" indent="0" algn="l" rtl="0">
              <a:spcBef>
                <a:spcPts val="0"/>
              </a:spcBef>
              <a:spcAft>
                <a:spcPts val="0"/>
              </a:spcAft>
              <a:buNone/>
            </a:pPr>
            <a:r>
              <a:rPr lang="en"/>
              <a:t>If, as the FY Librarian, I do not show and tell students what happens in a library, I may be inadvertently telling them the library is not a place for them if they can’t figure it out on their own. Without laying a baseline of what happens in library spaces, I might have been adding to the hidden curriculum that harms so many students. On the other hand, by showing and telling about library spaces and practices, I could not only tell them how things work, but give them power in the process. As Joseph Raz says in his central book on practical reason and norms, permission-granting norms confer power, and the tour was my vehicle for conferring that power to students.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3e696c4e62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3e696c4e6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 tour is a fresh offering for our instruction program, too. It has become an important menu item, going  beyond filling the initial need of getting students into the library for those 11 sections, but also serving in a flipped classroom model. It works great as a homework assignment before the information literacy classroom session, allowing the students to get to know the space and to find the classroom before the actual session. </a:t>
            </a:r>
            <a:endParaRPr/>
          </a:p>
          <a:p>
            <a:pPr marL="0" lvl="0" indent="0" algn="l" rtl="0">
              <a:spcBef>
                <a:spcPts val="0"/>
              </a:spcBef>
              <a:spcAft>
                <a:spcPts val="0"/>
              </a:spcAft>
              <a:buNone/>
            </a:pPr>
            <a:endParaRPr/>
          </a:p>
          <a:p>
            <a:pPr marL="0" lvl="0" indent="0" algn="l" rtl="0">
              <a:spcBef>
                <a:spcPts val="0"/>
              </a:spcBef>
              <a:spcAft>
                <a:spcPts val="0"/>
              </a:spcAft>
              <a:buNone/>
            </a:pPr>
            <a:r>
              <a:rPr lang="en"/>
              <a:t>It’s also scalable. I won’t underestimate the time it took for me to put this together, which was around 60 hours. Like anything worthwhile, it takes time to create a thoughtful tour, but once it’s up and running, the tour can just as easily accommodate 50 or 500 students.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3f591df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3f591df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I consider the future of this project, I am excited that it is set up to run for the next several years unaltered. I received a grant to further making this tour more inviting for students who speak Spanish and / or Dine. I plan to create a companion tour that will delve into more of the archives and history of the building, in response to the evident enthusiasm for these.</a:t>
            </a:r>
            <a:endParaRPr/>
          </a:p>
          <a:p>
            <a:pPr marL="0" lvl="0" indent="0" algn="l" rtl="0">
              <a:spcBef>
                <a:spcPts val="0"/>
              </a:spcBef>
              <a:spcAft>
                <a:spcPts val="0"/>
              </a:spcAft>
              <a:buNone/>
            </a:pPr>
            <a:endParaRPr/>
          </a:p>
          <a:p>
            <a:pPr marL="0" lvl="0" indent="0" algn="l" rtl="0">
              <a:spcBef>
                <a:spcPts val="0"/>
              </a:spcBef>
              <a:spcAft>
                <a:spcPts val="0"/>
              </a:spcAft>
              <a:buNone/>
            </a:pPr>
            <a:r>
              <a:rPr lang="en"/>
              <a:t>As you consider the myriad circumstances that might lead you to develop a project like this, I encourage you to remember yourself as a primary stakeholder. It’s likely you have a pretty good idea whether there’s current demand for a project like this.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3e831457a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3e831457a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 leave you with a final quote. [READ QUOTE]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page one of the references I used [pause &amp; count to 10]</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3e831457a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3e831457a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you’re doing the poll, I’ll outline what we’ll be talking about during this session. I’ll give you some context as to how this project came about, how I designed the tour, how it works, how it went, why I like it as a fresh instructional offering, and time for Q&amp;A.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3e831457a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3e831457a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3e831457a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3e831457a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This </a:t>
            </a:r>
            <a:r>
              <a:rPr lang="en" dirty="0"/>
              <a:t>presentation (view only): </a:t>
            </a:r>
            <a:r>
              <a:rPr lang="en" u="sng" dirty="0">
                <a:solidFill>
                  <a:schemeClr val="hlink"/>
                </a:solidFill>
                <a:hlinkClick r:id="rId3"/>
              </a:rPr>
              <a:t>https://tinyurl.com/loextour</a:t>
            </a:r>
            <a:endParaRPr dirty="0"/>
          </a:p>
          <a:p>
            <a:pPr marL="0" lvl="0" indent="0" algn="l" rtl="0">
              <a:spcBef>
                <a:spcPts val="0"/>
              </a:spcBef>
              <a:spcAft>
                <a:spcPts val="0"/>
              </a:spcAft>
              <a:buNone/>
            </a:pPr>
            <a:r>
              <a:rPr lang="en" dirty="0"/>
              <a:t>Padlet: </a:t>
            </a:r>
            <a:r>
              <a:rPr lang="en" u="sng" dirty="0">
                <a:solidFill>
                  <a:schemeClr val="hlink"/>
                </a:solidFill>
                <a:hlinkClick r:id="rId4"/>
              </a:rPr>
              <a:t>https://tinyurl.com/loexserved</a:t>
            </a:r>
            <a:endParaRPr dirty="0"/>
          </a:p>
          <a:p>
            <a:pPr marL="0" lvl="0" indent="0" algn="l" rtl="0">
              <a:spcBef>
                <a:spcPts val="0"/>
              </a:spcBef>
              <a:spcAft>
                <a:spcPts val="0"/>
              </a:spcAft>
              <a:buNone/>
            </a:pPr>
            <a:r>
              <a:rPr lang="en" dirty="0"/>
              <a:t>PollEverywhere live presentation link: </a:t>
            </a:r>
            <a:endParaRPr dirty="0"/>
          </a:p>
          <a:p>
            <a:pPr marL="0" lvl="0" indent="0" algn="l" rtl="0">
              <a:spcBef>
                <a:spcPts val="0"/>
              </a:spcBef>
              <a:spcAft>
                <a:spcPts val="0"/>
              </a:spcAft>
              <a:buNone/>
            </a:pPr>
            <a:r>
              <a:rPr lang="en" u="sng" dirty="0">
                <a:solidFill>
                  <a:schemeClr val="hlink"/>
                </a:solidFill>
                <a:hlinkClick r:id="rId5"/>
              </a:rPr>
              <a:t>https://www.polleverywhere.com/multiple_choice_polls/zgUVMxnuYn6CQYb92KhOg?preview=true&amp;controls=none</a:t>
            </a:r>
            <a:endParaRPr dirty="0"/>
          </a:p>
          <a:p>
            <a:pPr marL="0" lvl="0" indent="0" algn="l" rtl="0">
              <a:spcBef>
                <a:spcPts val="0"/>
              </a:spcBef>
              <a:spcAft>
                <a:spcPts val="0"/>
              </a:spcAft>
              <a:buNone/>
            </a:pPr>
            <a:r>
              <a:rPr lang="en" dirty="0"/>
              <a:t>PollEverywhere submit response: </a:t>
            </a:r>
            <a:r>
              <a:rPr lang="en" u="sng" dirty="0">
                <a:solidFill>
                  <a:schemeClr val="hlink"/>
                </a:solidFill>
                <a:hlinkClick r:id="rId6"/>
              </a:rPr>
              <a:t>https://tinyurl.com/loextourpoll</a:t>
            </a:r>
            <a:endParaRPr dirty="0"/>
          </a:p>
          <a:p>
            <a:pPr marL="0" lvl="0" indent="0" algn="l" rtl="0">
              <a:spcBef>
                <a:spcPts val="0"/>
              </a:spcBef>
              <a:spcAft>
                <a:spcPts val="0"/>
              </a:spcAft>
              <a:buNone/>
            </a:pPr>
            <a:r>
              <a:rPr lang="en" dirty="0"/>
              <a:t>Log in to LibApps: unm.libapps.com</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Image by </a:t>
            </a:r>
            <a:r>
              <a:rPr lang="en" u="sng" dirty="0">
                <a:solidFill>
                  <a:schemeClr val="hlink"/>
                </a:solidFill>
                <a:hlinkClick r:id="rId7"/>
              </a:rPr>
              <a:t>Ales Krivec on Unsplash</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e831457a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3e831457a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But first, let’s check out the poll results. [Ad lib regarding results]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15c8ca7a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215c8ca7a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now that I know a little bit about where you’re coming from, I’ll give you some insight into why I chose this project and where it sits in the professional landscape.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09e1568a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09e1568ae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flash-in-the-pan encouragement for me to create an asynchronous tour came about in Fall 2022. I received an instruction request from the coordinator of the Arts &amp; Sciences Introduction to Research Class. She asked if I could get the students into the library for eleven sections. In one week. </a:t>
            </a:r>
            <a:endParaRPr/>
          </a:p>
          <a:p>
            <a:pPr marL="0" lvl="0" indent="0" algn="l" rtl="0">
              <a:spcBef>
                <a:spcPts val="0"/>
              </a:spcBef>
              <a:spcAft>
                <a:spcPts val="0"/>
              </a:spcAft>
              <a:buNone/>
            </a:pPr>
            <a:endParaRPr/>
          </a:p>
          <a:p>
            <a:pPr marL="0" lvl="0" indent="0" algn="l" rtl="0">
              <a:spcBef>
                <a:spcPts val="0"/>
              </a:spcBef>
              <a:spcAft>
                <a:spcPts val="0"/>
              </a:spcAft>
              <a:buNone/>
            </a:pPr>
            <a:r>
              <a:rPr lang="en"/>
              <a:t>I politely declined but offered to put together a tour the students could complete on their own as homework, or if instructors wanted to take a class period to conduct the tour together, they had that option as well. Thankfully, my negotiation with the Arts &amp; Sciences coordinator worked and this pilot project was born. </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15c8ca7a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215c8ca7a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 problem of tours had been slowly burning in the back of my mind for years. Back in 2019 when I first started in my position as First Year Experience librarian, I got a LOT of tour requests from first year seminar instructors. I honored as many as I could, showing whole classes around our library, and sometimes recruiting colleagues to split the groups in two to make it more manageable. But they never seemed like a good use of my time or the students’ time. I could never tell if they got anything out of it, or even if they could hear what I was saying. I got burned out. At the end of the fall semester, I vowed I would never do another tour.</a:t>
            </a:r>
            <a:endParaRPr/>
          </a:p>
          <a:p>
            <a:pPr marL="0" lvl="0" indent="0" algn="l" rtl="0">
              <a:spcBef>
                <a:spcPts val="0"/>
              </a:spcBef>
              <a:spcAft>
                <a:spcPts val="0"/>
              </a:spcAft>
              <a:buNone/>
            </a:pPr>
            <a:endParaRPr/>
          </a:p>
          <a:p>
            <a:pPr marL="0" lvl="0" indent="0" algn="l" rtl="0">
              <a:spcBef>
                <a:spcPts val="0"/>
              </a:spcBef>
              <a:spcAft>
                <a:spcPts val="0"/>
              </a:spcAft>
              <a:buNone/>
            </a:pPr>
            <a:r>
              <a:rPr lang="en"/>
              <a:t>Tours were also a pain point between departments. The Access Services department would get asked for tours on-the-fly when groups arrived and they didn’t have the capacity to drop everything to provide the tour. Yet in the instruction and outreach department to which I belong, didn’t really have a sustainable solution as I mentioned. </a:t>
            </a:r>
            <a:endParaRPr/>
          </a:p>
          <a:p>
            <a:pPr marL="0" lvl="0" indent="0" algn="l" rtl="0">
              <a:spcBef>
                <a:spcPts val="0"/>
              </a:spcBef>
              <a:spcAft>
                <a:spcPts val="0"/>
              </a:spcAft>
              <a:buNone/>
            </a:pPr>
            <a:endParaRPr/>
          </a:p>
          <a:p>
            <a:pPr marL="0" lvl="0" indent="0" algn="l" rtl="0">
              <a:spcBef>
                <a:spcPts val="0"/>
              </a:spcBef>
              <a:spcAft>
                <a:spcPts val="0"/>
              </a:spcAft>
              <a:buNone/>
            </a:pPr>
            <a:r>
              <a:rPr lang="en"/>
              <a:t>And then the pandemic lockdown happened and tours were out of the question. Our library buildings closed, reopened, and now years later, are slowly building up library users once again. But our space usage stats are nowhere near where they were pre-pandemic.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 give you a quick overview of my institution and the most recent First-Year student cohort. The University of New Mexico is the largest university in the state with an average enrollment of 26,000 FTE, and of those about 3500 are first year students. This is the 3rd largest FY cohort in the institution’s 100-year history. </a:t>
            </a:r>
            <a:endParaRPr/>
          </a:p>
          <a:p>
            <a:pPr marL="0" lvl="0" indent="0" algn="l" rtl="0">
              <a:spcBef>
                <a:spcPts val="0"/>
              </a:spcBef>
              <a:spcAft>
                <a:spcPts val="0"/>
              </a:spcAft>
              <a:buNone/>
            </a:pPr>
            <a:endParaRPr/>
          </a:p>
          <a:p>
            <a:pPr marL="0" lvl="0" indent="0" algn="l" rtl="0">
              <a:spcBef>
                <a:spcPts val="0"/>
              </a:spcBef>
              <a:spcAft>
                <a:spcPts val="0"/>
              </a:spcAft>
              <a:buNone/>
            </a:pPr>
            <a:r>
              <a:rPr lang="en"/>
              <a:t>We are also a Hispanic-serving Institution and are classified as a Carnegie R1 highest research activity institution.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3e696c4e6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3e696c4e6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consider the broader context of tour offerings at the professional level and outside of our discipline.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125200" y="1593775"/>
            <a:ext cx="4470900" cy="2086800"/>
          </a:xfrm>
          <a:prstGeom prst="rect">
            <a:avLst/>
          </a:prstGeom>
          <a:solidFill>
            <a:srgbClr val="17000B">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061825" y="1530325"/>
            <a:ext cx="4470900" cy="208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303600" y="2049175"/>
            <a:ext cx="1216772" cy="1049100"/>
            <a:chOff x="304800" y="304800"/>
            <a:chExt cx="1216772" cy="1049100"/>
          </a:xfrm>
        </p:grpSpPr>
        <p:sp>
          <p:nvSpPr>
            <p:cNvPr id="13" name="Google Shape;13;p2"/>
            <p:cNvSpPr/>
            <p:nvPr/>
          </p:nvSpPr>
          <p:spPr>
            <a:xfrm>
              <a:off x="304800" y="304800"/>
              <a:ext cx="1049100" cy="104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274822" y="742350"/>
              <a:ext cx="319500" cy="1740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1631500" y="2049175"/>
            <a:ext cx="3598200" cy="1049100"/>
          </a:xfrm>
          <a:prstGeom prst="rect">
            <a:avLst/>
          </a:prstGeom>
        </p:spPr>
        <p:txBody>
          <a:bodyPr spcFirstLastPara="1" wrap="square" lIns="0" tIns="0" rIns="0" bIns="0" anchor="ctr" anchorCtr="0">
            <a:noAutofit/>
          </a:bodyPr>
          <a:lstStyle>
            <a:lvl1pPr lvl="0" rtl="0">
              <a:spcBef>
                <a:spcPts val="0"/>
              </a:spcBef>
              <a:spcAft>
                <a:spcPts val="0"/>
              </a:spcAft>
              <a:buClr>
                <a:schemeClr val="accent1"/>
              </a:buClr>
              <a:buSzPts val="4400"/>
              <a:buNone/>
              <a:defRPr sz="4400" b="0">
                <a:solidFill>
                  <a:schemeClr val="accent1"/>
                </a:solidFill>
              </a:defRPr>
            </a:lvl1pPr>
            <a:lvl2pPr lvl="1" rtl="0">
              <a:spcBef>
                <a:spcPts val="0"/>
              </a:spcBef>
              <a:spcAft>
                <a:spcPts val="0"/>
              </a:spcAft>
              <a:buClr>
                <a:schemeClr val="accent1"/>
              </a:buClr>
              <a:buSzPts val="4400"/>
              <a:buNone/>
              <a:defRPr sz="4400" b="0">
                <a:solidFill>
                  <a:schemeClr val="accent1"/>
                </a:solidFill>
              </a:defRPr>
            </a:lvl2pPr>
            <a:lvl3pPr lvl="2" rtl="0">
              <a:spcBef>
                <a:spcPts val="0"/>
              </a:spcBef>
              <a:spcAft>
                <a:spcPts val="0"/>
              </a:spcAft>
              <a:buClr>
                <a:schemeClr val="accent1"/>
              </a:buClr>
              <a:buSzPts val="4400"/>
              <a:buNone/>
              <a:defRPr sz="4400" b="0">
                <a:solidFill>
                  <a:schemeClr val="accent1"/>
                </a:solidFill>
              </a:defRPr>
            </a:lvl3pPr>
            <a:lvl4pPr lvl="3" rtl="0">
              <a:spcBef>
                <a:spcPts val="0"/>
              </a:spcBef>
              <a:spcAft>
                <a:spcPts val="0"/>
              </a:spcAft>
              <a:buClr>
                <a:schemeClr val="accent1"/>
              </a:buClr>
              <a:buSzPts val="4400"/>
              <a:buNone/>
              <a:defRPr sz="4400" b="0">
                <a:solidFill>
                  <a:schemeClr val="accent1"/>
                </a:solidFill>
              </a:defRPr>
            </a:lvl4pPr>
            <a:lvl5pPr lvl="4" rtl="0">
              <a:spcBef>
                <a:spcPts val="0"/>
              </a:spcBef>
              <a:spcAft>
                <a:spcPts val="0"/>
              </a:spcAft>
              <a:buClr>
                <a:schemeClr val="accent1"/>
              </a:buClr>
              <a:buSzPts val="4400"/>
              <a:buNone/>
              <a:defRPr sz="4400" b="0">
                <a:solidFill>
                  <a:schemeClr val="accent1"/>
                </a:solidFill>
              </a:defRPr>
            </a:lvl5pPr>
            <a:lvl6pPr lvl="5" rtl="0">
              <a:spcBef>
                <a:spcPts val="0"/>
              </a:spcBef>
              <a:spcAft>
                <a:spcPts val="0"/>
              </a:spcAft>
              <a:buClr>
                <a:schemeClr val="accent1"/>
              </a:buClr>
              <a:buSzPts val="4400"/>
              <a:buNone/>
              <a:defRPr sz="4400" b="0">
                <a:solidFill>
                  <a:schemeClr val="accent1"/>
                </a:solidFill>
              </a:defRPr>
            </a:lvl6pPr>
            <a:lvl7pPr lvl="6" rtl="0">
              <a:spcBef>
                <a:spcPts val="0"/>
              </a:spcBef>
              <a:spcAft>
                <a:spcPts val="0"/>
              </a:spcAft>
              <a:buClr>
                <a:schemeClr val="accent1"/>
              </a:buClr>
              <a:buSzPts val="4400"/>
              <a:buNone/>
              <a:defRPr sz="4400" b="0">
                <a:solidFill>
                  <a:schemeClr val="accent1"/>
                </a:solidFill>
              </a:defRPr>
            </a:lvl7pPr>
            <a:lvl8pPr lvl="7" rtl="0">
              <a:spcBef>
                <a:spcPts val="0"/>
              </a:spcBef>
              <a:spcAft>
                <a:spcPts val="0"/>
              </a:spcAft>
              <a:buClr>
                <a:schemeClr val="accent1"/>
              </a:buClr>
              <a:buSzPts val="4400"/>
              <a:buNone/>
              <a:defRPr sz="4400" b="0">
                <a:solidFill>
                  <a:schemeClr val="accent1"/>
                </a:solidFill>
              </a:defRPr>
            </a:lvl8pPr>
            <a:lvl9pPr lvl="8" rtl="0">
              <a:spcBef>
                <a:spcPts val="0"/>
              </a:spcBef>
              <a:spcAft>
                <a:spcPts val="0"/>
              </a:spcAft>
              <a:buClr>
                <a:schemeClr val="accent1"/>
              </a:buClr>
              <a:buSzPts val="4400"/>
              <a:buNone/>
              <a:defRPr sz="4400" b="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p:nvPr/>
        </p:nvSpPr>
        <p:spPr>
          <a:xfrm>
            <a:off x="1125201" y="675025"/>
            <a:ext cx="3611400" cy="3924300"/>
          </a:xfrm>
          <a:prstGeom prst="rect">
            <a:avLst/>
          </a:prstGeom>
          <a:solidFill>
            <a:srgbClr val="17000B">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1061825" y="607075"/>
            <a:ext cx="3611400" cy="393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3"/>
          <p:cNvGrpSpPr/>
          <p:nvPr/>
        </p:nvGrpSpPr>
        <p:grpSpPr>
          <a:xfrm>
            <a:off x="303600" y="303600"/>
            <a:ext cx="1216772" cy="1353000"/>
            <a:chOff x="304800" y="900"/>
            <a:chExt cx="1216772" cy="1353000"/>
          </a:xfrm>
        </p:grpSpPr>
        <p:sp>
          <p:nvSpPr>
            <p:cNvPr id="20" name="Google Shape;20;p3"/>
            <p:cNvSpPr/>
            <p:nvPr/>
          </p:nvSpPr>
          <p:spPr>
            <a:xfrm>
              <a:off x="304800" y="900"/>
              <a:ext cx="1049100" cy="135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1" name="Google Shape;21;p3"/>
            <p:cNvSpPr/>
            <p:nvPr/>
          </p:nvSpPr>
          <p:spPr>
            <a:xfrm rot="5400000">
              <a:off x="1274822" y="947150"/>
              <a:ext cx="319500" cy="1740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22" name="Google Shape;22;p3"/>
          <p:cNvSpPr txBox="1">
            <a:spLocks noGrp="1"/>
          </p:cNvSpPr>
          <p:nvPr>
            <p:ph type="ctrTitle"/>
          </p:nvPr>
        </p:nvSpPr>
        <p:spPr>
          <a:xfrm>
            <a:off x="1612525" y="1113501"/>
            <a:ext cx="2788800" cy="9669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4000"/>
              <a:buNone/>
              <a:defRPr sz="4000" b="0">
                <a:solidFill>
                  <a:schemeClr val="accent1"/>
                </a:solidFill>
              </a:defRPr>
            </a:lvl1pPr>
            <a:lvl2pPr lvl="1" rtl="0">
              <a:spcBef>
                <a:spcPts val="0"/>
              </a:spcBef>
              <a:spcAft>
                <a:spcPts val="0"/>
              </a:spcAft>
              <a:buClr>
                <a:schemeClr val="accent1"/>
              </a:buClr>
              <a:buSzPts val="4000"/>
              <a:buNone/>
              <a:defRPr sz="4000" b="0">
                <a:solidFill>
                  <a:schemeClr val="accent1"/>
                </a:solidFill>
              </a:defRPr>
            </a:lvl2pPr>
            <a:lvl3pPr lvl="2" rtl="0">
              <a:spcBef>
                <a:spcPts val="0"/>
              </a:spcBef>
              <a:spcAft>
                <a:spcPts val="0"/>
              </a:spcAft>
              <a:buClr>
                <a:schemeClr val="accent1"/>
              </a:buClr>
              <a:buSzPts val="4000"/>
              <a:buNone/>
              <a:defRPr sz="4000" b="0">
                <a:solidFill>
                  <a:schemeClr val="accent1"/>
                </a:solidFill>
              </a:defRPr>
            </a:lvl3pPr>
            <a:lvl4pPr lvl="3" rtl="0">
              <a:spcBef>
                <a:spcPts val="0"/>
              </a:spcBef>
              <a:spcAft>
                <a:spcPts val="0"/>
              </a:spcAft>
              <a:buClr>
                <a:schemeClr val="accent1"/>
              </a:buClr>
              <a:buSzPts val="4000"/>
              <a:buNone/>
              <a:defRPr sz="4000" b="0">
                <a:solidFill>
                  <a:schemeClr val="accent1"/>
                </a:solidFill>
              </a:defRPr>
            </a:lvl4pPr>
            <a:lvl5pPr lvl="4" rtl="0">
              <a:spcBef>
                <a:spcPts val="0"/>
              </a:spcBef>
              <a:spcAft>
                <a:spcPts val="0"/>
              </a:spcAft>
              <a:buClr>
                <a:schemeClr val="accent1"/>
              </a:buClr>
              <a:buSzPts val="4000"/>
              <a:buNone/>
              <a:defRPr sz="4000" b="0">
                <a:solidFill>
                  <a:schemeClr val="accent1"/>
                </a:solidFill>
              </a:defRPr>
            </a:lvl5pPr>
            <a:lvl6pPr lvl="5" rtl="0">
              <a:spcBef>
                <a:spcPts val="0"/>
              </a:spcBef>
              <a:spcAft>
                <a:spcPts val="0"/>
              </a:spcAft>
              <a:buClr>
                <a:schemeClr val="accent1"/>
              </a:buClr>
              <a:buSzPts val="4000"/>
              <a:buNone/>
              <a:defRPr sz="4000" b="0">
                <a:solidFill>
                  <a:schemeClr val="accent1"/>
                </a:solidFill>
              </a:defRPr>
            </a:lvl6pPr>
            <a:lvl7pPr lvl="6" rtl="0">
              <a:spcBef>
                <a:spcPts val="0"/>
              </a:spcBef>
              <a:spcAft>
                <a:spcPts val="0"/>
              </a:spcAft>
              <a:buClr>
                <a:schemeClr val="accent1"/>
              </a:buClr>
              <a:buSzPts val="4000"/>
              <a:buNone/>
              <a:defRPr sz="4000" b="0">
                <a:solidFill>
                  <a:schemeClr val="accent1"/>
                </a:solidFill>
              </a:defRPr>
            </a:lvl7pPr>
            <a:lvl8pPr lvl="7" rtl="0">
              <a:spcBef>
                <a:spcPts val="0"/>
              </a:spcBef>
              <a:spcAft>
                <a:spcPts val="0"/>
              </a:spcAft>
              <a:buClr>
                <a:schemeClr val="accent1"/>
              </a:buClr>
              <a:buSzPts val="4000"/>
              <a:buNone/>
              <a:defRPr sz="4000" b="0">
                <a:solidFill>
                  <a:schemeClr val="accent1"/>
                </a:solidFill>
              </a:defRPr>
            </a:lvl8pPr>
            <a:lvl9pPr lvl="8" rtl="0">
              <a:spcBef>
                <a:spcPts val="0"/>
              </a:spcBef>
              <a:spcAft>
                <a:spcPts val="0"/>
              </a:spcAft>
              <a:buClr>
                <a:schemeClr val="accent1"/>
              </a:buClr>
              <a:buSzPts val="4000"/>
              <a:buNone/>
              <a:defRPr sz="4000" b="0">
                <a:solidFill>
                  <a:schemeClr val="accent1"/>
                </a:solidFill>
              </a:defRPr>
            </a:lvl9pPr>
          </a:lstStyle>
          <a:p>
            <a:endParaRPr/>
          </a:p>
        </p:txBody>
      </p:sp>
      <p:sp>
        <p:nvSpPr>
          <p:cNvPr id="23" name="Google Shape;23;p3"/>
          <p:cNvSpPr txBox="1">
            <a:spLocks noGrp="1"/>
          </p:cNvSpPr>
          <p:nvPr>
            <p:ph type="subTitle" idx="1"/>
          </p:nvPr>
        </p:nvSpPr>
        <p:spPr>
          <a:xfrm>
            <a:off x="1612525" y="2141608"/>
            <a:ext cx="2788800" cy="78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2"/>
              </a:buClr>
              <a:buSzPts val="2000"/>
              <a:buNone/>
              <a:defRPr>
                <a:solidFill>
                  <a:schemeClr val="lt2"/>
                </a:solidFill>
              </a:defRPr>
            </a:lvl1pPr>
            <a:lvl2pPr lvl="1" rtl="0">
              <a:lnSpc>
                <a:spcPct val="100000"/>
              </a:lnSpc>
              <a:spcBef>
                <a:spcPts val="800"/>
              </a:spcBef>
              <a:spcAft>
                <a:spcPts val="0"/>
              </a:spcAft>
              <a:buClr>
                <a:schemeClr val="lt2"/>
              </a:buClr>
              <a:buSzPts val="3000"/>
              <a:buNone/>
              <a:defRPr sz="3000">
                <a:solidFill>
                  <a:schemeClr val="lt2"/>
                </a:solidFill>
              </a:defRPr>
            </a:lvl2pPr>
            <a:lvl3pPr lvl="2" rtl="0">
              <a:lnSpc>
                <a:spcPct val="100000"/>
              </a:lnSpc>
              <a:spcBef>
                <a:spcPts val="800"/>
              </a:spcBef>
              <a:spcAft>
                <a:spcPts val="0"/>
              </a:spcAft>
              <a:buClr>
                <a:schemeClr val="lt2"/>
              </a:buClr>
              <a:buSzPts val="3000"/>
              <a:buNone/>
              <a:defRPr sz="3000">
                <a:solidFill>
                  <a:schemeClr val="lt2"/>
                </a:solidFill>
              </a:defRPr>
            </a:lvl3pPr>
            <a:lvl4pPr lvl="3" rtl="0">
              <a:lnSpc>
                <a:spcPct val="100000"/>
              </a:lnSpc>
              <a:spcBef>
                <a:spcPts val="800"/>
              </a:spcBef>
              <a:spcAft>
                <a:spcPts val="0"/>
              </a:spcAft>
              <a:buClr>
                <a:schemeClr val="lt2"/>
              </a:buClr>
              <a:buSzPts val="3000"/>
              <a:buNone/>
              <a:defRPr sz="3000">
                <a:solidFill>
                  <a:schemeClr val="lt2"/>
                </a:solidFill>
              </a:defRPr>
            </a:lvl4pPr>
            <a:lvl5pPr lvl="4" rtl="0">
              <a:lnSpc>
                <a:spcPct val="100000"/>
              </a:lnSpc>
              <a:spcBef>
                <a:spcPts val="800"/>
              </a:spcBef>
              <a:spcAft>
                <a:spcPts val="0"/>
              </a:spcAft>
              <a:buClr>
                <a:schemeClr val="lt2"/>
              </a:buClr>
              <a:buSzPts val="3000"/>
              <a:buNone/>
              <a:defRPr sz="3000">
                <a:solidFill>
                  <a:schemeClr val="lt2"/>
                </a:solidFill>
              </a:defRPr>
            </a:lvl5pPr>
            <a:lvl6pPr lvl="5" rtl="0">
              <a:lnSpc>
                <a:spcPct val="100000"/>
              </a:lnSpc>
              <a:spcBef>
                <a:spcPts val="800"/>
              </a:spcBef>
              <a:spcAft>
                <a:spcPts val="0"/>
              </a:spcAft>
              <a:buClr>
                <a:schemeClr val="lt2"/>
              </a:buClr>
              <a:buSzPts val="3000"/>
              <a:buNone/>
              <a:defRPr sz="3000">
                <a:solidFill>
                  <a:schemeClr val="lt2"/>
                </a:solidFill>
              </a:defRPr>
            </a:lvl6pPr>
            <a:lvl7pPr lvl="6" rtl="0">
              <a:lnSpc>
                <a:spcPct val="100000"/>
              </a:lnSpc>
              <a:spcBef>
                <a:spcPts val="800"/>
              </a:spcBef>
              <a:spcAft>
                <a:spcPts val="0"/>
              </a:spcAft>
              <a:buClr>
                <a:schemeClr val="lt2"/>
              </a:buClr>
              <a:buSzPts val="3000"/>
              <a:buNone/>
              <a:defRPr sz="3000">
                <a:solidFill>
                  <a:schemeClr val="lt2"/>
                </a:solidFill>
              </a:defRPr>
            </a:lvl7pPr>
            <a:lvl8pPr lvl="7" rtl="0">
              <a:lnSpc>
                <a:spcPct val="100000"/>
              </a:lnSpc>
              <a:spcBef>
                <a:spcPts val="800"/>
              </a:spcBef>
              <a:spcAft>
                <a:spcPts val="0"/>
              </a:spcAft>
              <a:buClr>
                <a:schemeClr val="lt2"/>
              </a:buClr>
              <a:buSzPts val="3000"/>
              <a:buNone/>
              <a:defRPr sz="3000">
                <a:solidFill>
                  <a:schemeClr val="lt2"/>
                </a:solidFill>
              </a:defRPr>
            </a:lvl8pPr>
            <a:lvl9pPr lvl="8" rtl="0">
              <a:lnSpc>
                <a:spcPct val="100000"/>
              </a:lnSpc>
              <a:spcBef>
                <a:spcPts val="800"/>
              </a:spcBef>
              <a:spcAft>
                <a:spcPts val="800"/>
              </a:spcAft>
              <a:buClr>
                <a:schemeClr val="lt2"/>
              </a:buClr>
              <a:buSzPts val="3000"/>
              <a:buNone/>
              <a:defRPr sz="30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p:nvPr/>
        </p:nvSpPr>
        <p:spPr>
          <a:xfrm>
            <a:off x="1125201" y="675025"/>
            <a:ext cx="3611400" cy="3924300"/>
          </a:xfrm>
          <a:prstGeom prst="rect">
            <a:avLst/>
          </a:prstGeom>
          <a:solidFill>
            <a:srgbClr val="17000B">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061825" y="607075"/>
            <a:ext cx="3611400" cy="3933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303600" y="303900"/>
            <a:ext cx="1216772" cy="1049100"/>
            <a:chOff x="304800" y="304800"/>
            <a:chExt cx="1216772" cy="1049100"/>
          </a:xfrm>
        </p:grpSpPr>
        <p:sp>
          <p:nvSpPr>
            <p:cNvPr id="28" name="Google Shape;28;p4"/>
            <p:cNvSpPr/>
            <p:nvPr/>
          </p:nvSpPr>
          <p:spPr>
            <a:xfrm>
              <a:off x="304800" y="304800"/>
              <a:ext cx="1049100" cy="104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5400000">
              <a:off x="1274822" y="947150"/>
              <a:ext cx="319500" cy="174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body" idx="1"/>
          </p:nvPr>
        </p:nvSpPr>
        <p:spPr>
          <a:xfrm>
            <a:off x="1612525" y="846925"/>
            <a:ext cx="2794500" cy="33606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a:lvl1pPr>
            <a:lvl2pPr marL="914400" lvl="1" indent="-381000" rtl="0">
              <a:spcBef>
                <a:spcPts val="800"/>
              </a:spcBef>
              <a:spcAft>
                <a:spcPts val="0"/>
              </a:spcAft>
              <a:buSzPts val="2400"/>
              <a:buChar char="▫"/>
              <a:defRPr sz="2400"/>
            </a:lvl2pPr>
            <a:lvl3pPr marL="1371600" lvl="2" indent="-381000" rtl="0">
              <a:spcBef>
                <a:spcPts val="800"/>
              </a:spcBef>
              <a:spcAft>
                <a:spcPts val="0"/>
              </a:spcAft>
              <a:buSzPts val="2400"/>
              <a:buChar char="▫"/>
              <a:defRPr sz="2400"/>
            </a:lvl3pPr>
            <a:lvl4pPr marL="1828800" lvl="3" indent="-381000" rtl="0">
              <a:spcBef>
                <a:spcPts val="800"/>
              </a:spcBef>
              <a:spcAft>
                <a:spcPts val="0"/>
              </a:spcAft>
              <a:buSzPts val="2400"/>
              <a:buChar char="▫"/>
              <a:defRPr sz="2400"/>
            </a:lvl4pPr>
            <a:lvl5pPr marL="2286000" lvl="4" indent="-381000" rtl="0">
              <a:spcBef>
                <a:spcPts val="800"/>
              </a:spcBef>
              <a:spcAft>
                <a:spcPts val="0"/>
              </a:spcAft>
              <a:buSzPts val="2400"/>
              <a:buChar char="○"/>
              <a:defRPr sz="2400"/>
            </a:lvl5pPr>
            <a:lvl6pPr marL="2743200" lvl="5" indent="-381000" rtl="0">
              <a:spcBef>
                <a:spcPts val="800"/>
              </a:spcBef>
              <a:spcAft>
                <a:spcPts val="0"/>
              </a:spcAft>
              <a:buSzPts val="2400"/>
              <a:buChar char="■"/>
              <a:defRPr sz="2400"/>
            </a:lvl6pPr>
            <a:lvl7pPr marL="3200400" lvl="6" indent="-381000" rtl="0">
              <a:spcBef>
                <a:spcPts val="800"/>
              </a:spcBef>
              <a:spcAft>
                <a:spcPts val="0"/>
              </a:spcAft>
              <a:buSzPts val="2400"/>
              <a:buChar char="●"/>
              <a:defRPr sz="2400"/>
            </a:lvl7pPr>
            <a:lvl8pPr marL="3657600" lvl="7" indent="-381000" rtl="0">
              <a:spcBef>
                <a:spcPts val="800"/>
              </a:spcBef>
              <a:spcAft>
                <a:spcPts val="0"/>
              </a:spcAft>
              <a:buSzPts val="2400"/>
              <a:buChar char="○"/>
              <a:defRPr sz="2400"/>
            </a:lvl8pPr>
            <a:lvl9pPr marL="4114800" lvl="8" indent="-381000" rtl="0">
              <a:spcBef>
                <a:spcPts val="800"/>
              </a:spcBef>
              <a:spcAft>
                <a:spcPts val="800"/>
              </a:spcAft>
              <a:buSzPts val="2400"/>
              <a:buChar char="■"/>
              <a:defRPr sz="2400"/>
            </a:lvl9pPr>
          </a:lstStyle>
          <a:p>
            <a:endParaRPr/>
          </a:p>
        </p:txBody>
      </p:sp>
      <p:sp>
        <p:nvSpPr>
          <p:cNvPr id="31" name="Google Shape;31;p4"/>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txBox="1"/>
          <p:nvPr/>
        </p:nvSpPr>
        <p:spPr>
          <a:xfrm>
            <a:off x="303600" y="393900"/>
            <a:ext cx="1043400" cy="869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dk1"/>
                </a:solidFill>
                <a:latin typeface="Nunito Sans"/>
                <a:ea typeface="Nunito Sans"/>
                <a:cs typeface="Nunito Sans"/>
                <a:sym typeface="Nunito Sans"/>
              </a:rPr>
              <a:t>“</a:t>
            </a:r>
            <a:endParaRPr sz="8600" b="1">
              <a:solidFill>
                <a:schemeClr val="dk1"/>
              </a:solidFill>
              <a:latin typeface="Nunito Sans"/>
              <a:ea typeface="Nunito Sans"/>
              <a:cs typeface="Nunito Sans"/>
              <a:sym typeface="Nunito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3"/>
        <p:cNvGrpSpPr/>
        <p:nvPr/>
      </p:nvGrpSpPr>
      <p:grpSpPr>
        <a:xfrm>
          <a:off x="0" y="0"/>
          <a:ext cx="0" cy="0"/>
          <a:chOff x="0" y="0"/>
          <a:chExt cx="0" cy="0"/>
        </a:xfrm>
      </p:grpSpPr>
      <p:sp>
        <p:nvSpPr>
          <p:cNvPr id="34" name="Google Shape;34;p5"/>
          <p:cNvSpPr/>
          <p:nvPr/>
        </p:nvSpPr>
        <p:spPr>
          <a:xfrm>
            <a:off x="300450" y="305400"/>
            <a:ext cx="1049625" cy="1047875"/>
          </a:xfrm>
          <a:custGeom>
            <a:avLst/>
            <a:gdLst/>
            <a:ahLst/>
            <a:cxnLst/>
            <a:rect l="l" t="t" r="r" b="b"/>
            <a:pathLst>
              <a:path w="41985" h="41915" extrusionOk="0">
                <a:moveTo>
                  <a:pt x="70" y="0"/>
                </a:moveTo>
                <a:lnTo>
                  <a:pt x="41985" y="0"/>
                </a:lnTo>
                <a:lnTo>
                  <a:pt x="41985" y="41915"/>
                </a:lnTo>
                <a:lnTo>
                  <a:pt x="0" y="41915"/>
                </a:lnTo>
                <a:lnTo>
                  <a:pt x="0" y="35184"/>
                </a:lnTo>
                <a:lnTo>
                  <a:pt x="6662" y="29216"/>
                </a:lnTo>
                <a:lnTo>
                  <a:pt x="70" y="23109"/>
                </a:lnTo>
                <a:close/>
              </a:path>
            </a:pathLst>
          </a:custGeom>
          <a:solidFill>
            <a:schemeClr val="accent1"/>
          </a:solidFill>
          <a:ln>
            <a:noFill/>
          </a:ln>
        </p:spPr>
      </p:sp>
      <p:sp>
        <p:nvSpPr>
          <p:cNvPr id="35" name="Google Shape;35;p5"/>
          <p:cNvSpPr/>
          <p:nvPr/>
        </p:nvSpPr>
        <p:spPr>
          <a:xfrm>
            <a:off x="7045800" y="4094350"/>
            <a:ext cx="2098200" cy="104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5"/>
          <p:cNvGrpSpPr/>
          <p:nvPr/>
        </p:nvGrpSpPr>
        <p:grpSpPr>
          <a:xfrm>
            <a:off x="6501631" y="370231"/>
            <a:ext cx="2403000" cy="4229100"/>
            <a:chOff x="6501631" y="370231"/>
            <a:chExt cx="2403000" cy="4229100"/>
          </a:xfrm>
        </p:grpSpPr>
        <p:sp>
          <p:nvSpPr>
            <p:cNvPr id="37" name="Google Shape;37;p5"/>
            <p:cNvSpPr/>
            <p:nvPr/>
          </p:nvSpPr>
          <p:spPr>
            <a:xfrm>
              <a:off x="6501631" y="370231"/>
              <a:ext cx="2403000" cy="4229100"/>
            </a:xfrm>
            <a:prstGeom prst="rect">
              <a:avLst/>
            </a:prstGeom>
            <a:solidFill>
              <a:srgbClr val="5C002D">
                <a:alpha val="78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7045800" y="4094350"/>
              <a:ext cx="1858800" cy="504900"/>
            </a:xfrm>
            <a:prstGeom prst="rect">
              <a:avLst/>
            </a:prstGeom>
            <a:solidFill>
              <a:srgbClr val="5C002D">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5"/>
          <p:cNvSpPr/>
          <p:nvPr/>
        </p:nvSpPr>
        <p:spPr>
          <a:xfrm>
            <a:off x="6436200" y="304800"/>
            <a:ext cx="2403000" cy="4229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702900" y="836000"/>
            <a:ext cx="51291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5"/>
          <p:cNvSpPr txBox="1">
            <a:spLocks noGrp="1"/>
          </p:cNvSpPr>
          <p:nvPr>
            <p:ph type="body" idx="1"/>
          </p:nvPr>
        </p:nvSpPr>
        <p:spPr>
          <a:xfrm>
            <a:off x="1007700" y="1582550"/>
            <a:ext cx="4824300" cy="2951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800"/>
              </a:spcBef>
              <a:spcAft>
                <a:spcPts val="0"/>
              </a:spcAft>
              <a:buSzPts val="2000"/>
              <a:buChar char="▫"/>
              <a:defRPr/>
            </a:lvl2pPr>
            <a:lvl3pPr marL="1371600" lvl="2" indent="-355600" rtl="0">
              <a:spcBef>
                <a:spcPts val="800"/>
              </a:spcBef>
              <a:spcAft>
                <a:spcPts val="0"/>
              </a:spcAft>
              <a:buSzPts val="2000"/>
              <a:buChar char="▫"/>
              <a:defRPr/>
            </a:lvl3pPr>
            <a:lvl4pPr marL="1828800" lvl="3" indent="-355600" rtl="0">
              <a:spcBef>
                <a:spcPts val="800"/>
              </a:spcBef>
              <a:spcAft>
                <a:spcPts val="0"/>
              </a:spcAft>
              <a:buSzPts val="2000"/>
              <a:buChar char="▫"/>
              <a:defRPr/>
            </a:lvl4pPr>
            <a:lvl5pPr marL="2286000" lvl="4" indent="-355600" rtl="0">
              <a:spcBef>
                <a:spcPts val="800"/>
              </a:spcBef>
              <a:spcAft>
                <a:spcPts val="0"/>
              </a:spcAft>
              <a:buSzPts val="2000"/>
              <a:buChar char="○"/>
              <a:defRPr/>
            </a:lvl5pPr>
            <a:lvl6pPr marL="2743200" lvl="5" indent="-355600" rtl="0">
              <a:spcBef>
                <a:spcPts val="800"/>
              </a:spcBef>
              <a:spcAft>
                <a:spcPts val="0"/>
              </a:spcAft>
              <a:buSzPts val="2000"/>
              <a:buChar char="■"/>
              <a:defRPr/>
            </a:lvl6pPr>
            <a:lvl7pPr marL="3200400" lvl="6" indent="-355600" rtl="0">
              <a:spcBef>
                <a:spcPts val="800"/>
              </a:spcBef>
              <a:spcAft>
                <a:spcPts val="0"/>
              </a:spcAft>
              <a:buSzPts val="2000"/>
              <a:buChar char="●"/>
              <a:defRPr/>
            </a:lvl7pPr>
            <a:lvl8pPr marL="3657600" lvl="7" indent="-355600" rtl="0">
              <a:spcBef>
                <a:spcPts val="800"/>
              </a:spcBef>
              <a:spcAft>
                <a:spcPts val="0"/>
              </a:spcAft>
              <a:buSzPts val="2000"/>
              <a:buChar char="○"/>
              <a:defRPr/>
            </a:lvl8pPr>
            <a:lvl9pPr marL="4114800" lvl="8" indent="-355600" rtl="0">
              <a:spcBef>
                <a:spcPts val="800"/>
              </a:spcBef>
              <a:spcAft>
                <a:spcPts val="800"/>
              </a:spcAft>
              <a:buSzPts val="2000"/>
              <a:buChar char="■"/>
              <a:defRPr/>
            </a:lvl9pPr>
          </a:lstStyle>
          <a:p>
            <a:endParaRPr/>
          </a:p>
        </p:txBody>
      </p:sp>
      <p:sp>
        <p:nvSpPr>
          <p:cNvPr id="42" name="Google Shape;42;p5"/>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half">
  <p:cSld name="TITLE_AND_BODY_1">
    <p:spTree>
      <p:nvGrpSpPr>
        <p:cNvPr id="1" name="Shape 43"/>
        <p:cNvGrpSpPr/>
        <p:nvPr/>
      </p:nvGrpSpPr>
      <p:grpSpPr>
        <a:xfrm>
          <a:off x="0" y="0"/>
          <a:ext cx="0" cy="0"/>
          <a:chOff x="0" y="0"/>
          <a:chExt cx="0" cy="0"/>
        </a:xfrm>
      </p:grpSpPr>
      <p:sp>
        <p:nvSpPr>
          <p:cNvPr id="44" name="Google Shape;44;p6"/>
          <p:cNvSpPr/>
          <p:nvPr/>
        </p:nvSpPr>
        <p:spPr>
          <a:xfrm>
            <a:off x="300450" y="301275"/>
            <a:ext cx="1055325" cy="1662225"/>
          </a:xfrm>
          <a:custGeom>
            <a:avLst/>
            <a:gdLst/>
            <a:ahLst/>
            <a:cxnLst/>
            <a:rect l="l" t="t" r="r" b="b"/>
            <a:pathLst>
              <a:path w="42213" h="66489" extrusionOk="0">
                <a:moveTo>
                  <a:pt x="33" y="0"/>
                </a:moveTo>
                <a:lnTo>
                  <a:pt x="42213" y="0"/>
                </a:lnTo>
                <a:lnTo>
                  <a:pt x="41985" y="66489"/>
                </a:lnTo>
                <a:lnTo>
                  <a:pt x="0" y="66489"/>
                </a:lnTo>
                <a:lnTo>
                  <a:pt x="0" y="59758"/>
                </a:lnTo>
                <a:lnTo>
                  <a:pt x="6662" y="53790"/>
                </a:lnTo>
                <a:lnTo>
                  <a:pt x="70" y="47683"/>
                </a:lnTo>
                <a:close/>
              </a:path>
            </a:pathLst>
          </a:custGeom>
          <a:solidFill>
            <a:schemeClr val="accent1"/>
          </a:solidFill>
          <a:ln>
            <a:noFill/>
          </a:ln>
        </p:spPr>
      </p:sp>
      <p:sp>
        <p:nvSpPr>
          <p:cNvPr id="45" name="Google Shape;45;p6"/>
          <p:cNvSpPr/>
          <p:nvPr/>
        </p:nvSpPr>
        <p:spPr>
          <a:xfrm>
            <a:off x="7045800" y="4094350"/>
            <a:ext cx="2098200" cy="104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5293222" y="370225"/>
            <a:ext cx="3611400" cy="4229100"/>
            <a:chOff x="5293222" y="370225"/>
            <a:chExt cx="3611400" cy="4229100"/>
          </a:xfrm>
        </p:grpSpPr>
        <p:sp>
          <p:nvSpPr>
            <p:cNvPr id="47" name="Google Shape;47;p6"/>
            <p:cNvSpPr/>
            <p:nvPr/>
          </p:nvSpPr>
          <p:spPr>
            <a:xfrm>
              <a:off x="5293222" y="370225"/>
              <a:ext cx="3611400" cy="4229100"/>
            </a:xfrm>
            <a:prstGeom prst="rect">
              <a:avLst/>
            </a:prstGeom>
            <a:solidFill>
              <a:srgbClr val="5C002D">
                <a:alpha val="78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7045800" y="4094350"/>
              <a:ext cx="1858800" cy="504900"/>
            </a:xfrm>
            <a:prstGeom prst="rect">
              <a:avLst/>
            </a:prstGeom>
            <a:solidFill>
              <a:srgbClr val="5C002D">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p:nvPr/>
        </p:nvSpPr>
        <p:spPr>
          <a:xfrm>
            <a:off x="5227800" y="304800"/>
            <a:ext cx="3611400" cy="4229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txBox="1">
            <a:spLocks noGrp="1"/>
          </p:cNvSpPr>
          <p:nvPr>
            <p:ph type="title"/>
          </p:nvPr>
        </p:nvSpPr>
        <p:spPr>
          <a:xfrm>
            <a:off x="702900" y="1445600"/>
            <a:ext cx="39153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 name="Google Shape;51;p6"/>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800"/>
              </a:spcBef>
              <a:spcAft>
                <a:spcPts val="0"/>
              </a:spcAft>
              <a:buSzPts val="2000"/>
              <a:buChar char="▫"/>
              <a:defRPr/>
            </a:lvl2pPr>
            <a:lvl3pPr marL="1371600" lvl="2" indent="-355600" rtl="0">
              <a:spcBef>
                <a:spcPts val="800"/>
              </a:spcBef>
              <a:spcAft>
                <a:spcPts val="0"/>
              </a:spcAft>
              <a:buSzPts val="2000"/>
              <a:buChar char="▫"/>
              <a:defRPr/>
            </a:lvl3pPr>
            <a:lvl4pPr marL="1828800" lvl="3" indent="-355600" rtl="0">
              <a:spcBef>
                <a:spcPts val="800"/>
              </a:spcBef>
              <a:spcAft>
                <a:spcPts val="0"/>
              </a:spcAft>
              <a:buSzPts val="2000"/>
              <a:buChar char="▫"/>
              <a:defRPr/>
            </a:lvl4pPr>
            <a:lvl5pPr marL="2286000" lvl="4" indent="-355600" rtl="0">
              <a:spcBef>
                <a:spcPts val="800"/>
              </a:spcBef>
              <a:spcAft>
                <a:spcPts val="0"/>
              </a:spcAft>
              <a:buSzPts val="2000"/>
              <a:buChar char="○"/>
              <a:defRPr/>
            </a:lvl5pPr>
            <a:lvl6pPr marL="2743200" lvl="5" indent="-355600" rtl="0">
              <a:spcBef>
                <a:spcPts val="800"/>
              </a:spcBef>
              <a:spcAft>
                <a:spcPts val="0"/>
              </a:spcAft>
              <a:buSzPts val="2000"/>
              <a:buChar char="■"/>
              <a:defRPr/>
            </a:lvl6pPr>
            <a:lvl7pPr marL="3200400" lvl="6" indent="-355600" rtl="0">
              <a:spcBef>
                <a:spcPts val="800"/>
              </a:spcBef>
              <a:spcAft>
                <a:spcPts val="0"/>
              </a:spcAft>
              <a:buSzPts val="2000"/>
              <a:buChar char="●"/>
              <a:defRPr/>
            </a:lvl7pPr>
            <a:lvl8pPr marL="3657600" lvl="7" indent="-355600" rtl="0">
              <a:spcBef>
                <a:spcPts val="800"/>
              </a:spcBef>
              <a:spcAft>
                <a:spcPts val="0"/>
              </a:spcAft>
              <a:buSzPts val="2000"/>
              <a:buChar char="○"/>
              <a:defRPr/>
            </a:lvl8pPr>
            <a:lvl9pPr marL="4114800" lvl="8" indent="-355600" rtl="0">
              <a:spcBef>
                <a:spcPts val="800"/>
              </a:spcBef>
              <a:spcAft>
                <a:spcPts val="800"/>
              </a:spcAft>
              <a:buSzPts val="2000"/>
              <a:buChar char="■"/>
              <a:defRPr/>
            </a:lvl9pPr>
          </a:lstStyle>
          <a:p>
            <a:endParaRPr/>
          </a:p>
        </p:txBody>
      </p:sp>
      <p:sp>
        <p:nvSpPr>
          <p:cNvPr id="52" name="Google Shape;52;p6"/>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1"/>
          <p:cNvSpPr/>
          <p:nvPr/>
        </p:nvSpPr>
        <p:spPr>
          <a:xfrm>
            <a:off x="0" y="-8175"/>
            <a:ext cx="9144000" cy="5151600"/>
          </a:xfrm>
          <a:prstGeom prst="frame">
            <a:avLst>
              <a:gd name="adj1" fmla="val 603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txBox="1">
            <a:spLocks noGrp="1"/>
          </p:cNvSpPr>
          <p:nvPr>
            <p:ph type="sldNum" idx="12"/>
          </p:nvPr>
        </p:nvSpPr>
        <p:spPr>
          <a:xfrm>
            <a:off x="8833200" y="2262825"/>
            <a:ext cx="310800" cy="609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86" name="Google Shape;86;p11"/>
          <p:cNvSpPr/>
          <p:nvPr/>
        </p:nvSpPr>
        <p:spPr>
          <a:xfrm rot="5400000">
            <a:off x="223871" y="2484750"/>
            <a:ext cx="319500" cy="1740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229600" y="4533850"/>
            <a:ext cx="609600" cy="609600"/>
          </a:xfrm>
          <a:prstGeom prst="rect">
            <a:avLst/>
          </a:prstGeom>
          <a:noFill/>
          <a:ln>
            <a:noFill/>
          </a:ln>
        </p:spPr>
        <p:txBody>
          <a:bodyPr spcFirstLastPara="1" wrap="square" lIns="0" tIns="0" rIns="0" bIns="0" anchor="ctr" anchorCtr="0">
            <a:noAutofit/>
          </a:bodyPr>
          <a:lstStyle>
            <a:lvl1pPr lvl="0" algn="r" rtl="0">
              <a:buNone/>
              <a:defRPr sz="1200">
                <a:solidFill>
                  <a:schemeClr val="lt1"/>
                </a:solidFill>
                <a:latin typeface="Lexend Deca"/>
                <a:ea typeface="Lexend Deca"/>
                <a:cs typeface="Lexend Deca"/>
                <a:sym typeface="Lexend Deca"/>
              </a:defRPr>
            </a:lvl1pPr>
            <a:lvl2pPr lvl="1" algn="r" rtl="0">
              <a:buNone/>
              <a:defRPr sz="1200">
                <a:solidFill>
                  <a:schemeClr val="lt1"/>
                </a:solidFill>
                <a:latin typeface="Lexend Deca"/>
                <a:ea typeface="Lexend Deca"/>
                <a:cs typeface="Lexend Deca"/>
                <a:sym typeface="Lexend Deca"/>
              </a:defRPr>
            </a:lvl2pPr>
            <a:lvl3pPr lvl="2" algn="r" rtl="0">
              <a:buNone/>
              <a:defRPr sz="1200">
                <a:solidFill>
                  <a:schemeClr val="lt1"/>
                </a:solidFill>
                <a:latin typeface="Lexend Deca"/>
                <a:ea typeface="Lexend Deca"/>
                <a:cs typeface="Lexend Deca"/>
                <a:sym typeface="Lexend Deca"/>
              </a:defRPr>
            </a:lvl3pPr>
            <a:lvl4pPr lvl="3" algn="r" rtl="0">
              <a:buNone/>
              <a:defRPr sz="1200">
                <a:solidFill>
                  <a:schemeClr val="lt1"/>
                </a:solidFill>
                <a:latin typeface="Lexend Deca"/>
                <a:ea typeface="Lexend Deca"/>
                <a:cs typeface="Lexend Deca"/>
                <a:sym typeface="Lexend Deca"/>
              </a:defRPr>
            </a:lvl4pPr>
            <a:lvl5pPr lvl="4" algn="r" rtl="0">
              <a:buNone/>
              <a:defRPr sz="1200">
                <a:solidFill>
                  <a:schemeClr val="lt1"/>
                </a:solidFill>
                <a:latin typeface="Lexend Deca"/>
                <a:ea typeface="Lexend Deca"/>
                <a:cs typeface="Lexend Deca"/>
                <a:sym typeface="Lexend Deca"/>
              </a:defRPr>
            </a:lvl5pPr>
            <a:lvl6pPr lvl="5" algn="r" rtl="0">
              <a:buNone/>
              <a:defRPr sz="1200">
                <a:solidFill>
                  <a:schemeClr val="lt1"/>
                </a:solidFill>
                <a:latin typeface="Lexend Deca"/>
                <a:ea typeface="Lexend Deca"/>
                <a:cs typeface="Lexend Deca"/>
                <a:sym typeface="Lexend Deca"/>
              </a:defRPr>
            </a:lvl6pPr>
            <a:lvl7pPr lvl="6" algn="r" rtl="0">
              <a:buNone/>
              <a:defRPr sz="1200">
                <a:solidFill>
                  <a:schemeClr val="lt1"/>
                </a:solidFill>
                <a:latin typeface="Lexend Deca"/>
                <a:ea typeface="Lexend Deca"/>
                <a:cs typeface="Lexend Deca"/>
                <a:sym typeface="Lexend Deca"/>
              </a:defRPr>
            </a:lvl7pPr>
            <a:lvl8pPr lvl="7" algn="r" rtl="0">
              <a:buNone/>
              <a:defRPr sz="1200">
                <a:solidFill>
                  <a:schemeClr val="lt1"/>
                </a:solidFill>
                <a:latin typeface="Lexend Deca"/>
                <a:ea typeface="Lexend Deca"/>
                <a:cs typeface="Lexend Deca"/>
                <a:sym typeface="Lexend Deca"/>
              </a:defRPr>
            </a:lvl8pPr>
            <a:lvl9pPr lvl="8" algn="r" rtl="0">
              <a:buNone/>
              <a:defRPr sz="12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702900" y="836000"/>
            <a:ext cx="5129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1pPr>
            <a:lvl2pPr lvl="1"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2pPr>
            <a:lvl3pPr lvl="2"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3pPr>
            <a:lvl4pPr lvl="3"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4pPr>
            <a:lvl5pPr lvl="4"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5pPr>
            <a:lvl6pPr lvl="5"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6pPr>
            <a:lvl7pPr lvl="6"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7pPr>
            <a:lvl8pPr lvl="7"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8pPr>
            <a:lvl9pPr lvl="8" rtl="0">
              <a:lnSpc>
                <a:spcPct val="8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9pPr>
          </a:lstStyle>
          <a:p>
            <a:endParaRPr/>
          </a:p>
        </p:txBody>
      </p:sp>
      <p:sp>
        <p:nvSpPr>
          <p:cNvPr id="8" name="Google Shape;8;p1"/>
          <p:cNvSpPr txBox="1">
            <a:spLocks noGrp="1"/>
          </p:cNvSpPr>
          <p:nvPr>
            <p:ph type="body" idx="1"/>
          </p:nvPr>
        </p:nvSpPr>
        <p:spPr>
          <a:xfrm>
            <a:off x="1007700" y="1582550"/>
            <a:ext cx="4824300" cy="29514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Sans Light"/>
              <a:buChar char="▪"/>
              <a:defRPr sz="2000">
                <a:solidFill>
                  <a:schemeClr val="dk1"/>
                </a:solidFill>
                <a:latin typeface="Nunito Sans Light"/>
                <a:ea typeface="Nunito Sans Light"/>
                <a:cs typeface="Nunito Sans Light"/>
                <a:sym typeface="Nunito Sans Light"/>
              </a:defRPr>
            </a:lvl1pPr>
            <a:lvl2pPr marL="914400" lvl="1" indent="-355600" rtl="0">
              <a:lnSpc>
                <a:spcPct val="115000"/>
              </a:lnSpc>
              <a:spcBef>
                <a:spcPts val="800"/>
              </a:spcBef>
              <a:spcAft>
                <a:spcPts val="0"/>
              </a:spcAft>
              <a:buClr>
                <a:schemeClr val="dk2"/>
              </a:buClr>
              <a:buSzPts val="2000"/>
              <a:buFont typeface="Nunito Sans Light"/>
              <a:buChar char="▫"/>
              <a:defRPr sz="2000">
                <a:solidFill>
                  <a:schemeClr val="dk1"/>
                </a:solidFill>
                <a:latin typeface="Nunito Sans Light"/>
                <a:ea typeface="Nunito Sans Light"/>
                <a:cs typeface="Nunito Sans Light"/>
                <a:sym typeface="Nunito Sans Light"/>
              </a:defRPr>
            </a:lvl2pPr>
            <a:lvl3pPr marL="1371600" lvl="2" indent="-355600" rtl="0">
              <a:lnSpc>
                <a:spcPct val="115000"/>
              </a:lnSpc>
              <a:spcBef>
                <a:spcPts val="800"/>
              </a:spcBef>
              <a:spcAft>
                <a:spcPts val="0"/>
              </a:spcAft>
              <a:buClr>
                <a:schemeClr val="dk2"/>
              </a:buClr>
              <a:buSzPts val="2000"/>
              <a:buFont typeface="Nunito Sans Light"/>
              <a:buChar char="▫"/>
              <a:defRPr sz="2000">
                <a:solidFill>
                  <a:schemeClr val="dk1"/>
                </a:solidFill>
                <a:latin typeface="Nunito Sans Light"/>
                <a:ea typeface="Nunito Sans Light"/>
                <a:cs typeface="Nunito Sans Light"/>
                <a:sym typeface="Nunito Sans Light"/>
              </a:defRPr>
            </a:lvl3pPr>
            <a:lvl4pPr marL="1828800" lvl="3" indent="-355600" rtl="0">
              <a:lnSpc>
                <a:spcPct val="115000"/>
              </a:lnSpc>
              <a:spcBef>
                <a:spcPts val="800"/>
              </a:spcBef>
              <a:spcAft>
                <a:spcPts val="0"/>
              </a:spcAft>
              <a:buClr>
                <a:schemeClr val="dk2"/>
              </a:buClr>
              <a:buSzPts val="2000"/>
              <a:buFont typeface="Nunito Sans Light"/>
              <a:buChar char="▫"/>
              <a:defRPr sz="2000">
                <a:solidFill>
                  <a:schemeClr val="dk1"/>
                </a:solidFill>
                <a:latin typeface="Nunito Sans Light"/>
                <a:ea typeface="Nunito Sans Light"/>
                <a:cs typeface="Nunito Sans Light"/>
                <a:sym typeface="Nunito Sans Light"/>
              </a:defRPr>
            </a:lvl4pPr>
            <a:lvl5pPr marL="2286000" lvl="4" indent="-355600" rtl="0">
              <a:lnSpc>
                <a:spcPct val="115000"/>
              </a:lnSpc>
              <a:spcBef>
                <a:spcPts val="800"/>
              </a:spcBef>
              <a:spcAft>
                <a:spcPts val="0"/>
              </a:spcAft>
              <a:buClr>
                <a:schemeClr val="dk1"/>
              </a:buClr>
              <a:buSzPts val="2000"/>
              <a:buFont typeface="Nunito Sans Light"/>
              <a:buChar char="○"/>
              <a:defRPr sz="2000">
                <a:solidFill>
                  <a:schemeClr val="dk1"/>
                </a:solidFill>
                <a:latin typeface="Nunito Sans Light"/>
                <a:ea typeface="Nunito Sans Light"/>
                <a:cs typeface="Nunito Sans Light"/>
                <a:sym typeface="Nunito Sans Light"/>
              </a:defRPr>
            </a:lvl5pPr>
            <a:lvl6pPr marL="2743200" lvl="5" indent="-355600" rtl="0">
              <a:lnSpc>
                <a:spcPct val="115000"/>
              </a:lnSpc>
              <a:spcBef>
                <a:spcPts val="800"/>
              </a:spcBef>
              <a:spcAft>
                <a:spcPts val="0"/>
              </a:spcAft>
              <a:buClr>
                <a:schemeClr val="dk1"/>
              </a:buClr>
              <a:buSzPts val="2000"/>
              <a:buFont typeface="Nunito Sans Light"/>
              <a:buChar char="■"/>
              <a:defRPr sz="2000">
                <a:solidFill>
                  <a:schemeClr val="dk1"/>
                </a:solidFill>
                <a:latin typeface="Nunito Sans Light"/>
                <a:ea typeface="Nunito Sans Light"/>
                <a:cs typeface="Nunito Sans Light"/>
                <a:sym typeface="Nunito Sans Light"/>
              </a:defRPr>
            </a:lvl6pPr>
            <a:lvl7pPr marL="3200400" lvl="6" indent="-355600" rtl="0">
              <a:lnSpc>
                <a:spcPct val="115000"/>
              </a:lnSpc>
              <a:spcBef>
                <a:spcPts val="800"/>
              </a:spcBef>
              <a:spcAft>
                <a:spcPts val="0"/>
              </a:spcAft>
              <a:buClr>
                <a:schemeClr val="dk1"/>
              </a:buClr>
              <a:buSzPts val="2000"/>
              <a:buFont typeface="Nunito Sans Light"/>
              <a:buChar char="●"/>
              <a:defRPr sz="2000">
                <a:solidFill>
                  <a:schemeClr val="dk1"/>
                </a:solidFill>
                <a:latin typeface="Nunito Sans Light"/>
                <a:ea typeface="Nunito Sans Light"/>
                <a:cs typeface="Nunito Sans Light"/>
                <a:sym typeface="Nunito Sans Light"/>
              </a:defRPr>
            </a:lvl7pPr>
            <a:lvl8pPr marL="3657600" lvl="7" indent="-355600" rtl="0">
              <a:lnSpc>
                <a:spcPct val="115000"/>
              </a:lnSpc>
              <a:spcBef>
                <a:spcPts val="800"/>
              </a:spcBef>
              <a:spcAft>
                <a:spcPts val="0"/>
              </a:spcAft>
              <a:buClr>
                <a:schemeClr val="dk1"/>
              </a:buClr>
              <a:buSzPts val="2000"/>
              <a:buFont typeface="Nunito Sans Light"/>
              <a:buChar char="○"/>
              <a:defRPr sz="2000">
                <a:solidFill>
                  <a:schemeClr val="dk1"/>
                </a:solidFill>
                <a:latin typeface="Nunito Sans Light"/>
                <a:ea typeface="Nunito Sans Light"/>
                <a:cs typeface="Nunito Sans Light"/>
                <a:sym typeface="Nunito Sans Light"/>
              </a:defRPr>
            </a:lvl8pPr>
            <a:lvl9pPr marL="4114800" lvl="8" indent="-355600" rtl="0">
              <a:lnSpc>
                <a:spcPct val="115000"/>
              </a:lnSpc>
              <a:spcBef>
                <a:spcPts val="800"/>
              </a:spcBef>
              <a:spcAft>
                <a:spcPts val="800"/>
              </a:spcAft>
              <a:buClr>
                <a:schemeClr val="dk1"/>
              </a:buClr>
              <a:buSzPts val="2000"/>
              <a:buFont typeface="Nunito Sans Light"/>
              <a:buChar char="■"/>
              <a:defRPr sz="2000">
                <a:solidFill>
                  <a:schemeClr val="dk1"/>
                </a:solidFill>
                <a:latin typeface="Nunito Sans Light"/>
                <a:ea typeface="Nunito Sans Light"/>
                <a:cs typeface="Nunito Sans Light"/>
                <a:sym typeface="Nunito Sa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lisr.2019.02.002"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doi.org/10.1002/asi.10309" TargetMode="External"/><Relationship Id="rId5" Type="http://schemas.openxmlformats.org/officeDocument/2006/relationships/hyperlink" Target="https://doi.org/10.1080/09647775.2021.1891563" TargetMode="External"/><Relationship Id="rId4" Type="http://schemas.openxmlformats.org/officeDocument/2006/relationships/hyperlink" Target="https://www.proquest.com/docview/1866345291/abstract/AF7F3B4BCA3B4E01PQ/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S0734-3310(97)90013-6"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doi.org/10.1080/10447318.2017.1304606" TargetMode="External"/><Relationship Id="rId5" Type="http://schemas.openxmlformats.org/officeDocument/2006/relationships/hyperlink" Target="https://doi.org/10.5860/crl.63.1.13" TargetMode="External"/><Relationship Id="rId4" Type="http://schemas.openxmlformats.org/officeDocument/2006/relationships/hyperlink" Target="https://doi.org/10.1109/ITCC.2005.1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pexels.com/photo/view-of-river-meandering-in-wide-and-uninhabited-valley-11408803/" TargetMode="External"/><Relationship Id="rId13" Type="http://schemas.openxmlformats.org/officeDocument/2006/relationships/image" Target="../media/image21.jpg"/><Relationship Id="rId3" Type="http://schemas.openxmlformats.org/officeDocument/2006/relationships/hyperlink" Target="https://unsplash.com/photos/QnNqGoCnBg0" TargetMode="External"/><Relationship Id="rId7" Type="http://schemas.openxmlformats.org/officeDocument/2006/relationships/hyperlink" Target="https://www.pexels.com/photo/agriculture-arable-barley-bread-265242/" TargetMode="External"/><Relationship Id="rId12" Type="http://schemas.openxmlformats.org/officeDocument/2006/relationships/hyperlink" Target="http://www.slidescarnival.com/?utm_source=template"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pexels.com/photo/glowing-embers-in-close-up-photography-12182218/" TargetMode="External"/><Relationship Id="rId11" Type="http://schemas.openxmlformats.org/officeDocument/2006/relationships/hyperlink" Target="https://unsplash.com/photos/b5v5dKikmRU" TargetMode="External"/><Relationship Id="rId5" Type="http://schemas.openxmlformats.org/officeDocument/2006/relationships/hyperlink" Target="https://www.pexels.com/photo/person-cooking-noodles-3054690/" TargetMode="External"/><Relationship Id="rId10" Type="http://schemas.openxmlformats.org/officeDocument/2006/relationships/hyperlink" Target="https://unsplash.com/photos/rYOqbTcGp1c" TargetMode="External"/><Relationship Id="rId4" Type="http://schemas.openxmlformats.org/officeDocument/2006/relationships/hyperlink" Target="https://www.pexels.com/photo/flatlay-photography-of-variety-of-breads-1775053/" TargetMode="External"/><Relationship Id="rId9" Type="http://schemas.openxmlformats.org/officeDocument/2006/relationships/hyperlink" Target="https://unsplash.com/photos/tOYiQxF9-Y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2"/>
          <p:cNvSpPr txBox="1">
            <a:spLocks noGrp="1"/>
          </p:cNvSpPr>
          <p:nvPr>
            <p:ph type="ctrTitle"/>
          </p:nvPr>
        </p:nvSpPr>
        <p:spPr>
          <a:xfrm>
            <a:off x="1631500" y="2049175"/>
            <a:ext cx="3598200" cy="104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Served Fresh Daily</a:t>
            </a:r>
            <a:endParaRPr/>
          </a:p>
          <a:p>
            <a:pPr marL="0" lvl="0" indent="0" algn="l" rtl="0">
              <a:spcBef>
                <a:spcPts val="0"/>
              </a:spcBef>
              <a:spcAft>
                <a:spcPts val="0"/>
              </a:spcAft>
              <a:buNone/>
            </a:pPr>
            <a:r>
              <a:rPr lang="en" sz="2000"/>
              <a:t>Welcoming Students with an On-site, Asynchronous Tour</a:t>
            </a:r>
            <a:endParaRPr sz="2000"/>
          </a:p>
        </p:txBody>
      </p:sp>
      <p:sp>
        <p:nvSpPr>
          <p:cNvPr id="92" name="Google Shape;92;p12"/>
          <p:cNvSpPr txBox="1"/>
          <p:nvPr/>
        </p:nvSpPr>
        <p:spPr>
          <a:xfrm>
            <a:off x="469900" y="2263950"/>
            <a:ext cx="71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exend Deca Light"/>
                <a:ea typeface="Lexend Deca Light"/>
                <a:cs typeface="Lexend Deca Light"/>
                <a:sym typeface="Lexend Deca Light"/>
              </a:rPr>
              <a:t>LOEX</a:t>
            </a:r>
            <a:endParaRPr>
              <a:solidFill>
                <a:schemeClr val="lt1"/>
              </a:solidFill>
              <a:latin typeface="Lexend Deca Light"/>
              <a:ea typeface="Lexend Deca Light"/>
              <a:cs typeface="Lexend Deca Light"/>
              <a:sym typeface="Lexend Deca Light"/>
            </a:endParaRPr>
          </a:p>
          <a:p>
            <a:pPr marL="0" lvl="0" indent="0" algn="ctr" rtl="0">
              <a:spcBef>
                <a:spcPts val="0"/>
              </a:spcBef>
              <a:spcAft>
                <a:spcPts val="0"/>
              </a:spcAft>
              <a:buNone/>
            </a:pPr>
            <a:r>
              <a:rPr lang="en">
                <a:solidFill>
                  <a:schemeClr val="lt1"/>
                </a:solidFill>
                <a:latin typeface="Lexend Deca Light"/>
                <a:ea typeface="Lexend Deca Light"/>
                <a:cs typeface="Lexend Deca Light"/>
                <a:sym typeface="Lexend Deca Light"/>
              </a:rPr>
              <a:t>2023</a:t>
            </a:r>
            <a:endParaRPr>
              <a:solidFill>
                <a:schemeClr val="lt1"/>
              </a:solidFill>
              <a:latin typeface="Lexend Deca Light"/>
              <a:ea typeface="Lexend Deca Light"/>
              <a:cs typeface="Lexend Deca Light"/>
              <a:sym typeface="Lexend Deca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71" name="Google Shape;171;p21"/>
          <p:cNvSpPr/>
          <p:nvPr/>
        </p:nvSpPr>
        <p:spPr>
          <a:xfrm>
            <a:off x="4667575" y="630750"/>
            <a:ext cx="3268500" cy="3903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accent1"/>
              </a:highlight>
            </a:endParaRPr>
          </a:p>
        </p:txBody>
      </p:sp>
      <p:sp>
        <p:nvSpPr>
          <p:cNvPr id="172" name="Google Shape;172;p21"/>
          <p:cNvSpPr txBox="1">
            <a:spLocks noGrp="1"/>
          </p:cNvSpPr>
          <p:nvPr>
            <p:ph type="body" idx="1"/>
          </p:nvPr>
        </p:nvSpPr>
        <p:spPr>
          <a:xfrm>
            <a:off x="1481925" y="846925"/>
            <a:ext cx="6024000" cy="336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b="1">
                <a:latin typeface="Nunito Sans"/>
                <a:ea typeface="Nunito Sans"/>
                <a:cs typeface="Nunito Sans"/>
                <a:sym typeface="Nunito Sans"/>
              </a:rPr>
              <a:t>Bring up the topic of guided library tours at any conference or gathering of instructional librarians and it becomes immediately clear that tours are no longer in “vogue.”</a:t>
            </a:r>
            <a:endParaRPr sz="2600" b="1">
              <a:latin typeface="Nunito Sans"/>
              <a:ea typeface="Nunito Sans"/>
              <a:cs typeface="Nunito Sans"/>
              <a:sym typeface="Nunito Sans"/>
            </a:endParaRPr>
          </a:p>
          <a:p>
            <a:pPr marL="0" lvl="0" indent="0" algn="r" rtl="0">
              <a:spcBef>
                <a:spcPts val="800"/>
              </a:spcBef>
              <a:spcAft>
                <a:spcPts val="800"/>
              </a:spcAft>
              <a:buNone/>
            </a:pPr>
            <a:r>
              <a:rPr lang="en" sz="2600"/>
              <a:t>-Pixey Anne Mosley, 1997</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702900" y="1445600"/>
            <a:ext cx="422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Broader Context</a:t>
            </a:r>
            <a:endParaRPr/>
          </a:p>
        </p:txBody>
      </p:sp>
      <p:sp>
        <p:nvSpPr>
          <p:cNvPr id="178" name="Google Shape;178;p22"/>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179" name="Google Shape;179;p22"/>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80" name="Google Shape;180;p22"/>
          <p:cNvPicPr preferRelativeResize="0"/>
          <p:nvPr/>
        </p:nvPicPr>
        <p:blipFill rotWithShape="1">
          <a:blip r:embed="rId3">
            <a:alphaModFix/>
          </a:blip>
          <a:srcRect l="17862" r="17862"/>
          <a:stretch/>
        </p:blipFill>
        <p:spPr>
          <a:xfrm>
            <a:off x="4771100" y="315375"/>
            <a:ext cx="4068101" cy="4218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23"/>
          <p:cNvSpPr txBox="1">
            <a:spLocks noGrp="1"/>
          </p:cNvSpPr>
          <p:nvPr>
            <p:ph type="ctrTitle"/>
          </p:nvPr>
        </p:nvSpPr>
        <p:spPr>
          <a:xfrm>
            <a:off x="1612525" y="1113500"/>
            <a:ext cx="3123900" cy="9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000"/>
              <a:t>Project Design</a:t>
            </a:r>
            <a:endParaRPr sz="5000"/>
          </a:p>
        </p:txBody>
      </p:sp>
      <p:sp>
        <p:nvSpPr>
          <p:cNvPr id="186" name="Google Shape;186;p23"/>
          <p:cNvSpPr txBox="1">
            <a:spLocks noGrp="1"/>
          </p:cNvSpPr>
          <p:nvPr>
            <p:ph type="subTitle" idx="1"/>
          </p:nvPr>
        </p:nvSpPr>
        <p:spPr>
          <a:xfrm>
            <a:off x="1612525" y="2141608"/>
            <a:ext cx="27888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0" lvl="0" indent="0" algn="l" rtl="0">
              <a:spcBef>
                <a:spcPts val="800"/>
              </a:spcBef>
              <a:spcAft>
                <a:spcPts val="800"/>
              </a:spcAft>
              <a:buNone/>
            </a:pPr>
            <a:endParaRPr/>
          </a:p>
        </p:txBody>
      </p:sp>
      <p:sp>
        <p:nvSpPr>
          <p:cNvPr id="187" name="Google Shape;187;p23"/>
          <p:cNvSpPr txBox="1"/>
          <p:nvPr/>
        </p:nvSpPr>
        <p:spPr>
          <a:xfrm>
            <a:off x="309375" y="309375"/>
            <a:ext cx="1042800" cy="1352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6000">
                <a:solidFill>
                  <a:schemeClr val="lt1"/>
                </a:solidFill>
                <a:latin typeface="Lexend Deca"/>
                <a:ea typeface="Lexend Deca"/>
                <a:cs typeface="Lexend Deca"/>
                <a:sym typeface="Lexend Deca"/>
              </a:rPr>
              <a:t>2</a:t>
            </a:r>
            <a:endParaRPr sz="6000">
              <a:solidFill>
                <a:schemeClr val="lt1"/>
              </a:solidFill>
              <a:latin typeface="Lexend Deca"/>
              <a:ea typeface="Lexend Deca"/>
              <a:cs typeface="Lexend Deca"/>
              <a:sym typeface="Lexend Dec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702900" y="1445600"/>
            <a:ext cx="3915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Backward Design</a:t>
            </a:r>
            <a:endParaRPr/>
          </a:p>
          <a:p>
            <a:pPr marL="0" lvl="0" indent="0" algn="l" rtl="0">
              <a:spcBef>
                <a:spcPts val="0"/>
              </a:spcBef>
              <a:spcAft>
                <a:spcPts val="0"/>
              </a:spcAft>
              <a:buNone/>
            </a:pPr>
            <a:endParaRPr/>
          </a:p>
        </p:txBody>
      </p:sp>
      <p:sp>
        <p:nvSpPr>
          <p:cNvPr id="193" name="Google Shape;193;p24"/>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194" name="Google Shape;194;p24"/>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95" name="Google Shape;195;p24"/>
          <p:cNvSpPr/>
          <p:nvPr/>
        </p:nvSpPr>
        <p:spPr>
          <a:xfrm>
            <a:off x="375463" y="2083050"/>
            <a:ext cx="2299200" cy="2265600"/>
          </a:xfrm>
          <a:prstGeom prst="ellipse">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txBox="1"/>
          <p:nvPr/>
        </p:nvSpPr>
        <p:spPr>
          <a:xfrm>
            <a:off x="781363" y="2476250"/>
            <a:ext cx="14874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latin typeface="Nunito Sans Light"/>
                <a:ea typeface="Nunito Sans Light"/>
                <a:cs typeface="Nunito Sans Light"/>
                <a:sym typeface="Nunito Sans Light"/>
              </a:rPr>
              <a:t>Stage 1</a:t>
            </a:r>
            <a:endParaRPr sz="3000">
              <a:latin typeface="Nunito Sans Light"/>
              <a:ea typeface="Nunito Sans Light"/>
              <a:cs typeface="Nunito Sans Light"/>
              <a:sym typeface="Nunito Sans Light"/>
            </a:endParaRPr>
          </a:p>
          <a:p>
            <a:pPr marL="0" lvl="0" indent="0" algn="ctr" rtl="0">
              <a:spcBef>
                <a:spcPts val="0"/>
              </a:spcBef>
              <a:spcAft>
                <a:spcPts val="0"/>
              </a:spcAft>
              <a:buNone/>
            </a:pPr>
            <a:r>
              <a:rPr lang="en" sz="3000">
                <a:latin typeface="Nunito Sans Light"/>
                <a:ea typeface="Nunito Sans Light"/>
                <a:cs typeface="Nunito Sans Light"/>
                <a:sym typeface="Nunito Sans Light"/>
              </a:rPr>
              <a:t>Desired Results</a:t>
            </a:r>
            <a:endParaRPr sz="3000">
              <a:latin typeface="Nunito Sans Light"/>
              <a:ea typeface="Nunito Sans Light"/>
              <a:cs typeface="Nunito Sans Light"/>
              <a:sym typeface="Nunito Sans Light"/>
            </a:endParaRPr>
          </a:p>
        </p:txBody>
      </p:sp>
      <p:sp>
        <p:nvSpPr>
          <p:cNvPr id="197" name="Google Shape;197;p24"/>
          <p:cNvSpPr/>
          <p:nvPr/>
        </p:nvSpPr>
        <p:spPr>
          <a:xfrm>
            <a:off x="3418338" y="2083050"/>
            <a:ext cx="2299200" cy="2265600"/>
          </a:xfrm>
          <a:prstGeom prst="ellipse">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txBox="1"/>
          <p:nvPr/>
        </p:nvSpPr>
        <p:spPr>
          <a:xfrm>
            <a:off x="3458225" y="2476250"/>
            <a:ext cx="2259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latin typeface="Nunito Sans Light"/>
                <a:ea typeface="Nunito Sans Light"/>
                <a:cs typeface="Nunito Sans Light"/>
                <a:sym typeface="Nunito Sans Light"/>
              </a:rPr>
              <a:t>Stage 2</a:t>
            </a:r>
            <a:endParaRPr sz="3000">
              <a:latin typeface="Nunito Sans Light"/>
              <a:ea typeface="Nunito Sans Light"/>
              <a:cs typeface="Nunito Sans Light"/>
              <a:sym typeface="Nunito Sans Light"/>
            </a:endParaRPr>
          </a:p>
          <a:p>
            <a:pPr marL="0" lvl="0" indent="0" algn="ctr" rtl="0">
              <a:spcBef>
                <a:spcPts val="0"/>
              </a:spcBef>
              <a:spcAft>
                <a:spcPts val="0"/>
              </a:spcAft>
              <a:buNone/>
            </a:pPr>
            <a:r>
              <a:rPr lang="en" sz="3000">
                <a:latin typeface="Nunito Sans Light"/>
                <a:ea typeface="Nunito Sans Light"/>
                <a:cs typeface="Nunito Sans Light"/>
                <a:sym typeface="Nunito Sans Light"/>
              </a:rPr>
              <a:t>Assessment</a:t>
            </a:r>
            <a:endParaRPr sz="3000">
              <a:latin typeface="Nunito Sans Light"/>
              <a:ea typeface="Nunito Sans Light"/>
              <a:cs typeface="Nunito Sans Light"/>
              <a:sym typeface="Nunito Sans Light"/>
            </a:endParaRPr>
          </a:p>
        </p:txBody>
      </p:sp>
      <p:sp>
        <p:nvSpPr>
          <p:cNvPr id="199" name="Google Shape;199;p24"/>
          <p:cNvSpPr/>
          <p:nvPr/>
        </p:nvSpPr>
        <p:spPr>
          <a:xfrm>
            <a:off x="6461213" y="2083050"/>
            <a:ext cx="2299200" cy="2265600"/>
          </a:xfrm>
          <a:prstGeom prst="ellipse">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6714700" y="2476250"/>
            <a:ext cx="18396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latin typeface="Nunito Sans Light"/>
                <a:ea typeface="Nunito Sans Light"/>
                <a:cs typeface="Nunito Sans Light"/>
                <a:sym typeface="Nunito Sans Light"/>
              </a:rPr>
              <a:t>Stage 3</a:t>
            </a:r>
            <a:endParaRPr sz="3000">
              <a:latin typeface="Nunito Sans Light"/>
              <a:ea typeface="Nunito Sans Light"/>
              <a:cs typeface="Nunito Sans Light"/>
              <a:sym typeface="Nunito Sans Light"/>
            </a:endParaRPr>
          </a:p>
          <a:p>
            <a:pPr marL="0" lvl="0" indent="0" algn="ctr" rtl="0">
              <a:spcBef>
                <a:spcPts val="0"/>
              </a:spcBef>
              <a:spcAft>
                <a:spcPts val="0"/>
              </a:spcAft>
              <a:buNone/>
            </a:pPr>
            <a:r>
              <a:rPr lang="en" sz="3000">
                <a:latin typeface="Nunito Sans Light"/>
                <a:ea typeface="Nunito Sans Light"/>
                <a:cs typeface="Nunito Sans Light"/>
                <a:sym typeface="Nunito Sans Light"/>
              </a:rPr>
              <a:t>Plan</a:t>
            </a:r>
            <a:endParaRPr sz="3000">
              <a:latin typeface="Nunito Sans Light"/>
              <a:ea typeface="Nunito Sans Light"/>
              <a:cs typeface="Nunito Sans Light"/>
              <a:sym typeface="Nunito Sans Light"/>
            </a:endParaRPr>
          </a:p>
          <a:p>
            <a:pPr marL="0" lvl="0" indent="0" algn="ctr" rtl="0">
              <a:spcBef>
                <a:spcPts val="0"/>
              </a:spcBef>
              <a:spcAft>
                <a:spcPts val="0"/>
              </a:spcAft>
              <a:buNone/>
            </a:pPr>
            <a:r>
              <a:rPr lang="en" sz="3000">
                <a:latin typeface="Nunito Sans Light"/>
                <a:ea typeface="Nunito Sans Light"/>
                <a:cs typeface="Nunito Sans Light"/>
                <a:sym typeface="Nunito Sans Light"/>
              </a:rPr>
              <a:t>Activities</a:t>
            </a:r>
            <a:endParaRPr sz="3000">
              <a:latin typeface="Nunito Sans Light"/>
              <a:ea typeface="Nunito Sans Light"/>
              <a:cs typeface="Nunito Sans Light"/>
              <a:sym typeface="Nunito Sans Light"/>
            </a:endParaRPr>
          </a:p>
        </p:txBody>
      </p:sp>
      <p:sp>
        <p:nvSpPr>
          <p:cNvPr id="201" name="Google Shape;201;p24"/>
          <p:cNvSpPr/>
          <p:nvPr/>
        </p:nvSpPr>
        <p:spPr>
          <a:xfrm>
            <a:off x="2833575" y="2909575"/>
            <a:ext cx="708300" cy="7245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861975" y="2909575"/>
            <a:ext cx="708300" cy="7245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txBox="1"/>
          <p:nvPr/>
        </p:nvSpPr>
        <p:spPr>
          <a:xfrm>
            <a:off x="512950" y="4398675"/>
            <a:ext cx="514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Sans Light"/>
                <a:ea typeface="Nunito Sans Light"/>
                <a:cs typeface="Nunito Sans Light"/>
                <a:sym typeface="Nunito Sans Light"/>
              </a:rPr>
              <a:t>Wiggins &amp; McTighe 2005</a:t>
            </a:r>
            <a:endParaRPr>
              <a:latin typeface="Nunito Sans Light"/>
              <a:ea typeface="Nunito Sans Light"/>
              <a:cs typeface="Nunito Sans Light"/>
              <a:sym typeface="Nunito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702900" y="1445600"/>
            <a:ext cx="3915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Design Thinking</a:t>
            </a:r>
            <a:endParaRPr/>
          </a:p>
          <a:p>
            <a:pPr marL="0" lvl="0" indent="0" algn="l" rtl="0">
              <a:spcBef>
                <a:spcPts val="0"/>
              </a:spcBef>
              <a:spcAft>
                <a:spcPts val="0"/>
              </a:spcAft>
              <a:buNone/>
            </a:pPr>
            <a:endParaRPr/>
          </a:p>
        </p:txBody>
      </p:sp>
      <p:sp>
        <p:nvSpPr>
          <p:cNvPr id="209" name="Google Shape;209;p25"/>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10" name="Google Shape;210;p25"/>
          <p:cNvPicPr preferRelativeResize="0"/>
          <p:nvPr/>
        </p:nvPicPr>
        <p:blipFill>
          <a:blip r:embed="rId3">
            <a:alphaModFix/>
          </a:blip>
          <a:stretch>
            <a:fillRect/>
          </a:stretch>
        </p:blipFill>
        <p:spPr>
          <a:xfrm>
            <a:off x="702900" y="2268300"/>
            <a:ext cx="1833951" cy="1833951"/>
          </a:xfrm>
          <a:prstGeom prst="rect">
            <a:avLst/>
          </a:prstGeom>
          <a:noFill/>
          <a:ln>
            <a:noFill/>
          </a:ln>
        </p:spPr>
      </p:pic>
      <p:sp>
        <p:nvSpPr>
          <p:cNvPr id="211" name="Google Shape;211;p25"/>
          <p:cNvSpPr/>
          <p:nvPr/>
        </p:nvSpPr>
        <p:spPr>
          <a:xfrm>
            <a:off x="2637325" y="2821350"/>
            <a:ext cx="1222800" cy="1159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3932088" y="2821350"/>
            <a:ext cx="1222800" cy="1159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5212600" y="2821350"/>
            <a:ext cx="1222800" cy="1159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6493100" y="2821350"/>
            <a:ext cx="1222800" cy="1159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txBox="1"/>
          <p:nvPr/>
        </p:nvSpPr>
        <p:spPr>
          <a:xfrm>
            <a:off x="848725" y="1898300"/>
            <a:ext cx="171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Nunito Sans"/>
                <a:ea typeface="Nunito Sans"/>
                <a:cs typeface="Nunito Sans"/>
                <a:sym typeface="Nunito Sans"/>
              </a:rPr>
              <a:t>Discovery</a:t>
            </a:r>
            <a:endParaRPr sz="2400" b="1">
              <a:latin typeface="Nunito Sans"/>
              <a:ea typeface="Nunito Sans"/>
              <a:cs typeface="Nunito Sans"/>
              <a:sym typeface="Nuni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702900" y="1466700"/>
            <a:ext cx="7778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Significant Research</a:t>
            </a:r>
            <a:endParaRPr/>
          </a:p>
          <a:p>
            <a:pPr marL="0" lvl="0" indent="0" algn="l" rtl="0">
              <a:spcBef>
                <a:spcPts val="0"/>
              </a:spcBef>
              <a:spcAft>
                <a:spcPts val="0"/>
              </a:spcAft>
              <a:buNone/>
            </a:pPr>
            <a:r>
              <a:rPr lang="en"/>
              <a:t>On the Experience of Libraries</a:t>
            </a:r>
            <a:endParaRPr/>
          </a:p>
        </p:txBody>
      </p:sp>
      <p:sp>
        <p:nvSpPr>
          <p:cNvPr id="221" name="Google Shape;221;p26"/>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22" name="Google Shape;222;p26"/>
          <p:cNvSpPr txBox="1"/>
          <p:nvPr/>
        </p:nvSpPr>
        <p:spPr>
          <a:xfrm>
            <a:off x="682950" y="2331575"/>
            <a:ext cx="7778100" cy="3263100"/>
          </a:xfrm>
          <a:prstGeom prst="rect">
            <a:avLst/>
          </a:prstGeom>
          <a:noFill/>
          <a:ln>
            <a:noFill/>
          </a:ln>
        </p:spPr>
        <p:txBody>
          <a:bodyPr spcFirstLastPara="1" wrap="square" lIns="91425" tIns="91425" rIns="91425" bIns="91425" anchor="t" anchorCtr="0">
            <a:spAutoFit/>
          </a:bodyPr>
          <a:lstStyle/>
          <a:p>
            <a:pPr marL="279400" lvl="0" indent="-279400" algn="l" rtl="0">
              <a:lnSpc>
                <a:spcPct val="200000"/>
              </a:lnSpc>
              <a:spcBef>
                <a:spcPts val="0"/>
              </a:spcBef>
              <a:spcAft>
                <a:spcPts val="0"/>
              </a:spcAft>
              <a:buNone/>
            </a:pPr>
            <a:r>
              <a:rPr lang="en" sz="2200"/>
              <a:t>Kracker &amp; Pollio (2003). The Experience of Libraries Across Time: Thematic Analysis of Undergraduate Recollections of Library Experiences. </a:t>
            </a:r>
            <a:r>
              <a:rPr lang="en" sz="2200" i="1"/>
              <a:t>Journal of the American Society for Information Science &amp; Technology</a:t>
            </a:r>
            <a:r>
              <a:rPr lang="en" sz="2200"/>
              <a:t>.</a:t>
            </a:r>
            <a:endParaRPr sz="2200" u="sng">
              <a:solidFill>
                <a:schemeClr val="hlink"/>
              </a:solidFill>
            </a:endParaRPr>
          </a:p>
          <a:p>
            <a:pPr marL="0" lvl="0" indent="0" algn="l" rtl="0">
              <a:spcBef>
                <a:spcPts val="0"/>
              </a:spcBef>
              <a:spcAft>
                <a:spcPts val="0"/>
              </a:spcAft>
              <a:buNone/>
            </a:pPr>
            <a:endParaRPr sz="2400" b="1">
              <a:latin typeface="Nunito Sans"/>
              <a:ea typeface="Nunito Sans"/>
              <a:cs typeface="Nunito Sans"/>
              <a:sym typeface="Nuni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702900" y="1466700"/>
            <a:ext cx="7778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Significant Research</a:t>
            </a:r>
            <a:endParaRPr/>
          </a:p>
          <a:p>
            <a:pPr marL="0" lvl="0" indent="0" algn="l" rtl="0">
              <a:spcBef>
                <a:spcPts val="0"/>
              </a:spcBef>
              <a:spcAft>
                <a:spcPts val="0"/>
              </a:spcAft>
              <a:buNone/>
            </a:pPr>
            <a:r>
              <a:rPr lang="en"/>
              <a:t>On the Experience of Libraries</a:t>
            </a:r>
            <a:endParaRPr/>
          </a:p>
        </p:txBody>
      </p:sp>
      <p:sp>
        <p:nvSpPr>
          <p:cNvPr id="228" name="Google Shape;228;p27"/>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29" name="Google Shape;229;p27"/>
          <p:cNvSpPr txBox="1"/>
          <p:nvPr/>
        </p:nvSpPr>
        <p:spPr>
          <a:xfrm>
            <a:off x="682950" y="2331575"/>
            <a:ext cx="7778100" cy="3109200"/>
          </a:xfrm>
          <a:prstGeom prst="rect">
            <a:avLst/>
          </a:prstGeom>
          <a:noFill/>
          <a:ln>
            <a:noFill/>
          </a:ln>
        </p:spPr>
        <p:txBody>
          <a:bodyPr spcFirstLastPara="1" wrap="square" lIns="91425" tIns="91425" rIns="91425" bIns="91425" anchor="t" anchorCtr="0">
            <a:spAutoFit/>
          </a:bodyPr>
          <a:lstStyle/>
          <a:p>
            <a:pPr marL="279400" lvl="0" indent="-279400" algn="l" rtl="0">
              <a:lnSpc>
                <a:spcPct val="200000"/>
              </a:lnSpc>
              <a:spcBef>
                <a:spcPts val="0"/>
              </a:spcBef>
              <a:spcAft>
                <a:spcPts val="0"/>
              </a:spcAft>
              <a:buNone/>
            </a:pPr>
            <a:r>
              <a:rPr lang="en" sz="2200"/>
              <a:t>Cox, A. M. (2019). Learning bodies: Sensory experience in the information commons. </a:t>
            </a:r>
            <a:r>
              <a:rPr lang="en" sz="2200" i="1"/>
              <a:t>Library &amp; Information Science Research</a:t>
            </a:r>
            <a:r>
              <a:rPr lang="en" sz="2200"/>
              <a:t>.</a:t>
            </a:r>
            <a:endParaRPr sz="2200" u="sng">
              <a:solidFill>
                <a:schemeClr val="hlink"/>
              </a:solidFill>
            </a:endParaRPr>
          </a:p>
          <a:p>
            <a:pPr marL="279400" lvl="0" indent="-279400" algn="l" rtl="0">
              <a:lnSpc>
                <a:spcPct val="200000"/>
              </a:lnSpc>
              <a:spcBef>
                <a:spcPts val="0"/>
              </a:spcBef>
              <a:spcAft>
                <a:spcPts val="0"/>
              </a:spcAft>
              <a:buNone/>
            </a:pPr>
            <a:endParaRPr sz="1700"/>
          </a:p>
          <a:p>
            <a:pPr marL="0" lvl="0" indent="0" algn="l" rtl="0">
              <a:spcBef>
                <a:spcPts val="0"/>
              </a:spcBef>
              <a:spcAft>
                <a:spcPts val="0"/>
              </a:spcAft>
              <a:buNone/>
            </a:pPr>
            <a:endParaRPr sz="2400" b="1">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28"/>
          <p:cNvSpPr txBox="1">
            <a:spLocks noGrp="1"/>
          </p:cNvSpPr>
          <p:nvPr>
            <p:ph type="ctrTitle"/>
          </p:nvPr>
        </p:nvSpPr>
        <p:spPr>
          <a:xfrm>
            <a:off x="1612525" y="1113500"/>
            <a:ext cx="3123900" cy="9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000"/>
              <a:t>How It Works</a:t>
            </a:r>
            <a:endParaRPr sz="5000"/>
          </a:p>
        </p:txBody>
      </p:sp>
      <p:sp>
        <p:nvSpPr>
          <p:cNvPr id="235" name="Google Shape;235;p28"/>
          <p:cNvSpPr txBox="1">
            <a:spLocks noGrp="1"/>
          </p:cNvSpPr>
          <p:nvPr>
            <p:ph type="subTitle" idx="1"/>
          </p:nvPr>
        </p:nvSpPr>
        <p:spPr>
          <a:xfrm>
            <a:off x="1612525" y="2141608"/>
            <a:ext cx="27888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0" lvl="0" indent="0" algn="l" rtl="0">
              <a:spcBef>
                <a:spcPts val="800"/>
              </a:spcBef>
              <a:spcAft>
                <a:spcPts val="800"/>
              </a:spcAft>
              <a:buNone/>
            </a:pPr>
            <a:endParaRPr/>
          </a:p>
        </p:txBody>
      </p:sp>
      <p:sp>
        <p:nvSpPr>
          <p:cNvPr id="236" name="Google Shape;236;p28"/>
          <p:cNvSpPr txBox="1"/>
          <p:nvPr/>
        </p:nvSpPr>
        <p:spPr>
          <a:xfrm>
            <a:off x="309375" y="309375"/>
            <a:ext cx="1042800" cy="1352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6000">
                <a:solidFill>
                  <a:schemeClr val="lt1"/>
                </a:solidFill>
                <a:latin typeface="Lexend Deca"/>
                <a:ea typeface="Lexend Deca"/>
                <a:cs typeface="Lexend Deca"/>
                <a:sym typeface="Lexend Deca"/>
              </a:rPr>
              <a:t>3</a:t>
            </a:r>
            <a:endParaRPr sz="6000">
              <a:solidFill>
                <a:schemeClr val="lt1"/>
              </a:solidFill>
              <a:latin typeface="Lexend Deca"/>
              <a:ea typeface="Lexend Deca"/>
              <a:cs typeface="Lexend Deca"/>
              <a:sym typeface="Lexend Dec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29"/>
          <p:cNvSpPr txBox="1">
            <a:spLocks noGrp="1"/>
          </p:cNvSpPr>
          <p:nvPr>
            <p:ph type="title" idx="4294967295"/>
          </p:nvPr>
        </p:nvSpPr>
        <p:spPr>
          <a:xfrm>
            <a:off x="382375" y="606750"/>
            <a:ext cx="2838600" cy="994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200" b="0"/>
              <a:t>Print</a:t>
            </a:r>
            <a:endParaRPr sz="3200" b="0"/>
          </a:p>
          <a:p>
            <a:pPr marL="0" lvl="0" indent="0" algn="l" rtl="0">
              <a:spcBef>
                <a:spcPts val="0"/>
              </a:spcBef>
              <a:spcAft>
                <a:spcPts val="0"/>
              </a:spcAft>
              <a:buNone/>
            </a:pPr>
            <a:r>
              <a:rPr lang="en" sz="3200" b="0"/>
              <a:t>&amp;</a:t>
            </a:r>
            <a:endParaRPr sz="3200" b="0"/>
          </a:p>
          <a:p>
            <a:pPr marL="0" lvl="0" indent="0" algn="l" rtl="0">
              <a:spcBef>
                <a:spcPts val="0"/>
              </a:spcBef>
              <a:spcAft>
                <a:spcPts val="0"/>
              </a:spcAft>
              <a:buNone/>
            </a:pPr>
            <a:r>
              <a:rPr lang="en" sz="3200" b="0"/>
              <a:t>Tech</a:t>
            </a:r>
            <a:endParaRPr sz="3200" b="0"/>
          </a:p>
        </p:txBody>
      </p:sp>
      <p:sp>
        <p:nvSpPr>
          <p:cNvPr id="242" name="Google Shape;242;p29"/>
          <p:cNvSpPr txBox="1">
            <a:spLocks noGrp="1"/>
          </p:cNvSpPr>
          <p:nvPr>
            <p:ph type="sldNum" idx="12"/>
          </p:nvPr>
        </p:nvSpPr>
        <p:spPr>
          <a:xfrm>
            <a:off x="8833200" y="2262825"/>
            <a:ext cx="310800" cy="60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243" name="Google Shape;243;p29"/>
          <p:cNvPicPr preferRelativeResize="0"/>
          <p:nvPr/>
        </p:nvPicPr>
        <p:blipFill>
          <a:blip r:embed="rId3">
            <a:alphaModFix/>
          </a:blip>
          <a:stretch>
            <a:fillRect/>
          </a:stretch>
        </p:blipFill>
        <p:spPr>
          <a:xfrm>
            <a:off x="5419200" y="291650"/>
            <a:ext cx="3414000" cy="4551974"/>
          </a:xfrm>
          <a:prstGeom prst="rect">
            <a:avLst/>
          </a:prstGeom>
          <a:noFill/>
          <a:ln>
            <a:noFill/>
          </a:ln>
        </p:spPr>
      </p:pic>
      <p:pic>
        <p:nvPicPr>
          <p:cNvPr id="244" name="Google Shape;244;p29"/>
          <p:cNvPicPr preferRelativeResize="0"/>
          <p:nvPr/>
        </p:nvPicPr>
        <p:blipFill>
          <a:blip r:embed="rId4">
            <a:alphaModFix/>
          </a:blip>
          <a:stretch>
            <a:fillRect/>
          </a:stretch>
        </p:blipFill>
        <p:spPr>
          <a:xfrm>
            <a:off x="1682347" y="291650"/>
            <a:ext cx="3414000" cy="4552011"/>
          </a:xfrm>
          <a:prstGeom prst="rect">
            <a:avLst/>
          </a:prstGeom>
          <a:noFill/>
          <a:ln>
            <a:noFill/>
          </a:ln>
        </p:spPr>
      </p:pic>
      <p:sp>
        <p:nvSpPr>
          <p:cNvPr id="245" name="Google Shape;245;p29"/>
          <p:cNvSpPr/>
          <p:nvPr/>
        </p:nvSpPr>
        <p:spPr>
          <a:xfrm rot="4564524">
            <a:off x="2491159" y="1516116"/>
            <a:ext cx="821542" cy="746744"/>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702900" y="1445600"/>
            <a:ext cx="3915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On Site</a:t>
            </a:r>
            <a:endParaRPr/>
          </a:p>
        </p:txBody>
      </p:sp>
      <p:sp>
        <p:nvSpPr>
          <p:cNvPr id="251" name="Google Shape;251;p30"/>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No online option</a:t>
            </a:r>
            <a:endParaRPr/>
          </a:p>
        </p:txBody>
      </p:sp>
      <p:sp>
        <p:nvSpPr>
          <p:cNvPr id="252" name="Google Shape;252;p30"/>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53" name="Google Shape;253;p30"/>
          <p:cNvPicPr preferRelativeResize="0"/>
          <p:nvPr/>
        </p:nvPicPr>
        <p:blipFill>
          <a:blip r:embed="rId3">
            <a:alphaModFix/>
          </a:blip>
          <a:stretch>
            <a:fillRect/>
          </a:stretch>
        </p:blipFill>
        <p:spPr>
          <a:xfrm>
            <a:off x="4923000" y="179250"/>
            <a:ext cx="4221000" cy="422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3"/>
          <p:cNvSpPr/>
          <p:nvPr/>
        </p:nvSpPr>
        <p:spPr>
          <a:xfrm>
            <a:off x="6665250" y="380425"/>
            <a:ext cx="1818600" cy="4435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txBox="1">
            <a:spLocks noGrp="1"/>
          </p:cNvSpPr>
          <p:nvPr>
            <p:ph type="ctrTitle"/>
          </p:nvPr>
        </p:nvSpPr>
        <p:spPr>
          <a:xfrm>
            <a:off x="1631500" y="2049175"/>
            <a:ext cx="3598200" cy="104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Served Fresh Daily</a:t>
            </a:r>
            <a:endParaRPr sz="3000"/>
          </a:p>
          <a:p>
            <a:pPr marL="0" lvl="0" indent="0" algn="l" rtl="0">
              <a:spcBef>
                <a:spcPts val="0"/>
              </a:spcBef>
              <a:spcAft>
                <a:spcPts val="0"/>
              </a:spcAft>
              <a:buNone/>
            </a:pPr>
            <a:r>
              <a:rPr lang="en" sz="1600"/>
              <a:t>Welcoming Students with an On-site, Asynchronous Tour</a:t>
            </a:r>
            <a:endParaRPr sz="1600"/>
          </a:p>
          <a:p>
            <a:pPr marL="0" lvl="0" indent="0" algn="l" rtl="0">
              <a:spcBef>
                <a:spcPts val="0"/>
              </a:spcBef>
              <a:spcAft>
                <a:spcPts val="0"/>
              </a:spcAft>
              <a:buNone/>
            </a:pPr>
            <a:endParaRPr sz="2000"/>
          </a:p>
          <a:p>
            <a:pPr marL="0" lvl="0" indent="0" algn="l" rtl="0">
              <a:spcBef>
                <a:spcPts val="0"/>
              </a:spcBef>
              <a:spcAft>
                <a:spcPts val="0"/>
              </a:spcAft>
              <a:buNone/>
            </a:pPr>
            <a:r>
              <a:rPr lang="en" sz="1200"/>
              <a:t>Adrienne Warner adriennew@unm.edu</a:t>
            </a:r>
            <a:endParaRPr sz="1200"/>
          </a:p>
        </p:txBody>
      </p:sp>
      <p:pic>
        <p:nvPicPr>
          <p:cNvPr id="99" name="Google Shape;99;p13"/>
          <p:cNvPicPr preferRelativeResize="0"/>
          <p:nvPr/>
        </p:nvPicPr>
        <p:blipFill>
          <a:blip r:embed="rId4">
            <a:alphaModFix/>
          </a:blip>
          <a:stretch>
            <a:fillRect/>
          </a:stretch>
        </p:blipFill>
        <p:spPr>
          <a:xfrm>
            <a:off x="6828250" y="526700"/>
            <a:ext cx="1463599" cy="1459174"/>
          </a:xfrm>
          <a:prstGeom prst="rect">
            <a:avLst/>
          </a:prstGeom>
          <a:noFill/>
          <a:ln>
            <a:noFill/>
          </a:ln>
        </p:spPr>
      </p:pic>
      <p:sp>
        <p:nvSpPr>
          <p:cNvPr id="100" name="Google Shape;100;p13"/>
          <p:cNvSpPr txBox="1"/>
          <p:nvPr/>
        </p:nvSpPr>
        <p:spPr>
          <a:xfrm>
            <a:off x="6828250" y="1985875"/>
            <a:ext cx="1617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Nunito Sans"/>
                <a:ea typeface="Nunito Sans"/>
                <a:cs typeface="Nunito Sans"/>
                <a:sym typeface="Nunito Sans"/>
              </a:rPr>
              <a:t>Slides, Q&amp;A</a:t>
            </a:r>
            <a:endParaRPr sz="1000"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sz="1000" b="1">
                <a:solidFill>
                  <a:schemeClr val="dk1"/>
                </a:solidFill>
                <a:latin typeface="Nunito Sans"/>
                <a:ea typeface="Nunito Sans"/>
                <a:cs typeface="Nunito Sans"/>
                <a:sym typeface="Nunito Sans"/>
              </a:rPr>
              <a:t>tinyurl.com/loexserved</a:t>
            </a:r>
            <a:endParaRPr sz="1000" b="1">
              <a:solidFill>
                <a:schemeClr val="dk1"/>
              </a:solidFill>
              <a:latin typeface="Nunito Sans"/>
              <a:ea typeface="Nunito Sans"/>
              <a:cs typeface="Nunito Sans"/>
              <a:sym typeface="Nunito Sans"/>
            </a:endParaRPr>
          </a:p>
        </p:txBody>
      </p:sp>
      <p:pic>
        <p:nvPicPr>
          <p:cNvPr id="101" name="Google Shape;101;p13"/>
          <p:cNvPicPr preferRelativeResize="0"/>
          <p:nvPr/>
        </p:nvPicPr>
        <p:blipFill>
          <a:blip r:embed="rId5">
            <a:alphaModFix/>
          </a:blip>
          <a:stretch>
            <a:fillRect/>
          </a:stretch>
        </p:blipFill>
        <p:spPr>
          <a:xfrm>
            <a:off x="6828250" y="2786574"/>
            <a:ext cx="1463600" cy="1463625"/>
          </a:xfrm>
          <a:prstGeom prst="rect">
            <a:avLst/>
          </a:prstGeom>
          <a:noFill/>
          <a:ln>
            <a:noFill/>
          </a:ln>
        </p:spPr>
      </p:pic>
      <p:sp>
        <p:nvSpPr>
          <p:cNvPr id="102" name="Google Shape;102;p13"/>
          <p:cNvSpPr txBox="1"/>
          <p:nvPr/>
        </p:nvSpPr>
        <p:spPr>
          <a:xfrm>
            <a:off x="6828250" y="4269100"/>
            <a:ext cx="1914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Nunito Sans"/>
                <a:ea typeface="Nunito Sans"/>
                <a:cs typeface="Nunito Sans"/>
                <a:sym typeface="Nunito Sans"/>
              </a:rPr>
              <a:t>PollEverywhere</a:t>
            </a:r>
            <a:br>
              <a:rPr lang="en" sz="1000" b="1">
                <a:solidFill>
                  <a:schemeClr val="dk1"/>
                </a:solidFill>
                <a:latin typeface="Nunito Sans"/>
                <a:ea typeface="Nunito Sans"/>
                <a:cs typeface="Nunito Sans"/>
                <a:sym typeface="Nunito Sans"/>
              </a:rPr>
            </a:br>
            <a:r>
              <a:rPr lang="en" sz="1000" b="1">
                <a:solidFill>
                  <a:schemeClr val="dk1"/>
                </a:solidFill>
                <a:latin typeface="Nunito Sans"/>
                <a:ea typeface="Nunito Sans"/>
                <a:cs typeface="Nunito Sans"/>
                <a:sym typeface="Nunito Sans"/>
              </a:rPr>
              <a:t>tinyurl.com/loextourpoll</a:t>
            </a:r>
            <a:endParaRPr sz="1000" b="1">
              <a:solidFill>
                <a:schemeClr val="dk1"/>
              </a:solidFill>
              <a:latin typeface="Nunito Sans"/>
              <a:ea typeface="Nunito Sans"/>
              <a:cs typeface="Nunito Sans"/>
              <a:sym typeface="Nunito Sans"/>
            </a:endParaRPr>
          </a:p>
        </p:txBody>
      </p:sp>
      <p:sp>
        <p:nvSpPr>
          <p:cNvPr id="103" name="Google Shape;103;p13"/>
          <p:cNvSpPr txBox="1"/>
          <p:nvPr/>
        </p:nvSpPr>
        <p:spPr>
          <a:xfrm>
            <a:off x="469900" y="2263950"/>
            <a:ext cx="71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Lexend Deca Light"/>
                <a:ea typeface="Lexend Deca Light"/>
                <a:cs typeface="Lexend Deca Light"/>
                <a:sym typeface="Lexend Deca Light"/>
              </a:rPr>
              <a:t>LOEX</a:t>
            </a:r>
            <a:endParaRPr>
              <a:solidFill>
                <a:srgbClr val="FFFFFF"/>
              </a:solidFill>
              <a:latin typeface="Lexend Deca Light"/>
              <a:ea typeface="Lexend Deca Light"/>
              <a:cs typeface="Lexend Deca Light"/>
              <a:sym typeface="Lexend Deca Light"/>
            </a:endParaRPr>
          </a:p>
          <a:p>
            <a:pPr marL="0" lvl="0" indent="0" algn="ctr" rtl="0">
              <a:spcBef>
                <a:spcPts val="0"/>
              </a:spcBef>
              <a:spcAft>
                <a:spcPts val="0"/>
              </a:spcAft>
              <a:buNone/>
            </a:pPr>
            <a:r>
              <a:rPr lang="en">
                <a:solidFill>
                  <a:srgbClr val="FFFFFF"/>
                </a:solidFill>
                <a:latin typeface="Lexend Deca Light"/>
                <a:ea typeface="Lexend Deca Light"/>
                <a:cs typeface="Lexend Deca Light"/>
                <a:sym typeface="Lexend Deca Light"/>
              </a:rPr>
              <a:t>2023</a:t>
            </a:r>
            <a:endParaRPr>
              <a:solidFill>
                <a:srgbClr val="FFFFFF"/>
              </a:solidFill>
              <a:latin typeface="Lexend Deca Light"/>
              <a:ea typeface="Lexend Deca Light"/>
              <a:cs typeface="Lexend Deca Light"/>
              <a:sym typeface="Lexend Deca Light"/>
            </a:endParaRPr>
          </a:p>
        </p:txBody>
      </p:sp>
      <p:cxnSp>
        <p:nvCxnSpPr>
          <p:cNvPr id="104" name="Google Shape;104;p13"/>
          <p:cNvCxnSpPr>
            <a:stCxn id="97" idx="1"/>
            <a:endCxn id="97" idx="3"/>
          </p:cNvCxnSpPr>
          <p:nvPr/>
        </p:nvCxnSpPr>
        <p:spPr>
          <a:xfrm>
            <a:off x="6665250" y="2598325"/>
            <a:ext cx="1818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32"/>
          <p:cNvSpPr txBox="1">
            <a:spLocks noGrp="1"/>
          </p:cNvSpPr>
          <p:nvPr>
            <p:ph type="ctrTitle"/>
          </p:nvPr>
        </p:nvSpPr>
        <p:spPr>
          <a:xfrm>
            <a:off x="1612525" y="1113500"/>
            <a:ext cx="3123900" cy="9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000"/>
              <a:t>How It Went</a:t>
            </a:r>
            <a:endParaRPr sz="5000"/>
          </a:p>
        </p:txBody>
      </p:sp>
      <p:sp>
        <p:nvSpPr>
          <p:cNvPr id="268" name="Google Shape;268;p32"/>
          <p:cNvSpPr txBox="1">
            <a:spLocks noGrp="1"/>
          </p:cNvSpPr>
          <p:nvPr>
            <p:ph type="subTitle" idx="1"/>
          </p:nvPr>
        </p:nvSpPr>
        <p:spPr>
          <a:xfrm>
            <a:off x="1612525" y="2141608"/>
            <a:ext cx="27888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0" lvl="0" indent="0" algn="l" rtl="0">
              <a:spcBef>
                <a:spcPts val="800"/>
              </a:spcBef>
              <a:spcAft>
                <a:spcPts val="800"/>
              </a:spcAft>
              <a:buNone/>
            </a:pPr>
            <a:endParaRPr/>
          </a:p>
        </p:txBody>
      </p:sp>
      <p:sp>
        <p:nvSpPr>
          <p:cNvPr id="269" name="Google Shape;269;p32"/>
          <p:cNvSpPr txBox="1"/>
          <p:nvPr/>
        </p:nvSpPr>
        <p:spPr>
          <a:xfrm>
            <a:off x="309375" y="309375"/>
            <a:ext cx="1042800" cy="1352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6000">
                <a:solidFill>
                  <a:schemeClr val="lt1"/>
                </a:solidFill>
                <a:latin typeface="Lexend Deca"/>
                <a:ea typeface="Lexend Deca"/>
                <a:cs typeface="Lexend Deca"/>
                <a:sym typeface="Lexend Deca"/>
              </a:rPr>
              <a:t>4</a:t>
            </a:r>
            <a:endParaRPr sz="6000">
              <a:solidFill>
                <a:schemeClr val="lt1"/>
              </a:solidFill>
              <a:latin typeface="Lexend Deca"/>
              <a:ea typeface="Lexend Deca"/>
              <a:cs typeface="Lexend Deca"/>
              <a:sym typeface="Lexend Dec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ctrTitle" idx="4294967295"/>
          </p:nvPr>
        </p:nvSpPr>
        <p:spPr>
          <a:xfrm>
            <a:off x="855300" y="495600"/>
            <a:ext cx="74334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solidFill>
                  <a:schemeClr val="accent1"/>
                </a:solidFill>
              </a:rPr>
              <a:t>203 survey responses </a:t>
            </a:r>
            <a:endParaRPr sz="4800">
              <a:solidFill>
                <a:schemeClr val="accent1"/>
              </a:solidFill>
            </a:endParaRPr>
          </a:p>
        </p:txBody>
      </p:sp>
      <p:sp>
        <p:nvSpPr>
          <p:cNvPr id="275" name="Google Shape;275;p33"/>
          <p:cNvSpPr txBox="1">
            <a:spLocks noGrp="1"/>
          </p:cNvSpPr>
          <p:nvPr>
            <p:ph type="subTitle" idx="4294967295"/>
          </p:nvPr>
        </p:nvSpPr>
        <p:spPr>
          <a:xfrm>
            <a:off x="855300" y="1411308"/>
            <a:ext cx="74334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400"/>
              <a:t>In first 6 months</a:t>
            </a:r>
            <a:endParaRPr sz="2400"/>
          </a:p>
        </p:txBody>
      </p:sp>
      <p:sp>
        <p:nvSpPr>
          <p:cNvPr id="276" name="Google Shape;276;p33"/>
          <p:cNvSpPr txBox="1">
            <a:spLocks noGrp="1"/>
          </p:cNvSpPr>
          <p:nvPr>
            <p:ph type="ctrTitle" idx="4294967295"/>
          </p:nvPr>
        </p:nvSpPr>
        <p:spPr>
          <a:xfrm>
            <a:off x="855300" y="3124493"/>
            <a:ext cx="74334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solidFill>
                  <a:schemeClr val="accent1"/>
                </a:solidFill>
              </a:rPr>
              <a:t>86% more confident</a:t>
            </a:r>
            <a:endParaRPr sz="4800">
              <a:solidFill>
                <a:schemeClr val="accent1"/>
              </a:solidFill>
            </a:endParaRPr>
          </a:p>
        </p:txBody>
      </p:sp>
      <p:sp>
        <p:nvSpPr>
          <p:cNvPr id="277" name="Google Shape;277;p33"/>
          <p:cNvSpPr txBox="1">
            <a:spLocks noGrp="1"/>
          </p:cNvSpPr>
          <p:nvPr>
            <p:ph type="subTitle" idx="4294967295"/>
          </p:nvPr>
        </p:nvSpPr>
        <p:spPr>
          <a:xfrm>
            <a:off x="855300" y="4040201"/>
            <a:ext cx="74334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400"/>
              <a:t>Using the library after taking the tour</a:t>
            </a:r>
            <a:endParaRPr sz="2400"/>
          </a:p>
        </p:txBody>
      </p:sp>
      <p:sp>
        <p:nvSpPr>
          <p:cNvPr id="278" name="Google Shape;278;p33"/>
          <p:cNvSpPr txBox="1">
            <a:spLocks noGrp="1"/>
          </p:cNvSpPr>
          <p:nvPr>
            <p:ph type="ctrTitle" idx="4294967295"/>
          </p:nvPr>
        </p:nvSpPr>
        <p:spPr>
          <a:xfrm>
            <a:off x="855300" y="1810047"/>
            <a:ext cx="74334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solidFill>
                  <a:schemeClr val="accent1"/>
                </a:solidFill>
              </a:rPr>
              <a:t>94% FY students</a:t>
            </a:r>
            <a:endParaRPr sz="4800">
              <a:solidFill>
                <a:schemeClr val="accent1"/>
              </a:solidFill>
            </a:endParaRPr>
          </a:p>
        </p:txBody>
      </p:sp>
      <p:sp>
        <p:nvSpPr>
          <p:cNvPr id="279" name="Google Shape;279;p33"/>
          <p:cNvSpPr txBox="1">
            <a:spLocks noGrp="1"/>
          </p:cNvSpPr>
          <p:nvPr>
            <p:ph type="subTitle" idx="4294967295"/>
          </p:nvPr>
        </p:nvSpPr>
        <p:spPr>
          <a:xfrm>
            <a:off x="855300" y="2725755"/>
            <a:ext cx="74334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400"/>
              <a:t>Target audience</a:t>
            </a:r>
            <a:endParaRPr sz="2400"/>
          </a:p>
        </p:txBody>
      </p:sp>
      <p:sp>
        <p:nvSpPr>
          <p:cNvPr id="280" name="Google Shape;280;p33"/>
          <p:cNvSpPr txBox="1">
            <a:spLocks noGrp="1"/>
          </p:cNvSpPr>
          <p:nvPr>
            <p:ph type="sldNum" idx="12"/>
          </p:nvPr>
        </p:nvSpPr>
        <p:spPr>
          <a:xfrm>
            <a:off x="8833200" y="2262825"/>
            <a:ext cx="310800" cy="60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4"/>
          <p:cNvPicPr preferRelativeResize="0"/>
          <p:nvPr/>
        </p:nvPicPr>
        <p:blipFill rotWithShape="1">
          <a:blip r:embed="rId3">
            <a:alphaModFix/>
          </a:blip>
          <a:srcRect l="11364" r="31814"/>
          <a:stretch/>
        </p:blipFill>
        <p:spPr>
          <a:xfrm>
            <a:off x="6436200" y="304800"/>
            <a:ext cx="2403000" cy="4229100"/>
          </a:xfrm>
          <a:prstGeom prst="rect">
            <a:avLst/>
          </a:prstGeom>
          <a:noFill/>
          <a:ln w="9525" cap="flat" cmpd="sng">
            <a:solidFill>
              <a:schemeClr val="lt1"/>
            </a:solidFill>
            <a:prstDash val="solid"/>
            <a:miter lim="8000"/>
            <a:headEnd type="none" w="sm" len="sm"/>
            <a:tailEnd type="none" w="sm" len="sm"/>
          </a:ln>
        </p:spPr>
      </p:pic>
      <p:sp>
        <p:nvSpPr>
          <p:cNvPr id="286" name="Google Shape;286;p34"/>
          <p:cNvSpPr txBox="1">
            <a:spLocks noGrp="1"/>
          </p:cNvSpPr>
          <p:nvPr>
            <p:ph type="title"/>
          </p:nvPr>
        </p:nvSpPr>
        <p:spPr>
          <a:xfrm>
            <a:off x="702900" y="836000"/>
            <a:ext cx="5129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Beyond the Foyer</a:t>
            </a:r>
            <a:endParaRPr/>
          </a:p>
        </p:txBody>
      </p:sp>
      <p:sp>
        <p:nvSpPr>
          <p:cNvPr id="287" name="Google Shape;287;p34"/>
          <p:cNvSpPr txBox="1">
            <a:spLocks noGrp="1"/>
          </p:cNvSpPr>
          <p:nvPr>
            <p:ph type="body" idx="1"/>
          </p:nvPr>
        </p:nvSpPr>
        <p:spPr>
          <a:xfrm>
            <a:off x="1007700" y="1582550"/>
            <a:ext cx="4824300" cy="29514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3000"/>
              <a:t>“Thinking back on the tour, what sticks out to you?”</a:t>
            </a:r>
            <a:endParaRPr sz="3000"/>
          </a:p>
        </p:txBody>
      </p:sp>
      <p:sp>
        <p:nvSpPr>
          <p:cNvPr id="288" name="Google Shape;288;p34"/>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35"/>
          <p:cNvSpPr txBox="1">
            <a:spLocks noGrp="1"/>
          </p:cNvSpPr>
          <p:nvPr>
            <p:ph type="ctrTitle"/>
          </p:nvPr>
        </p:nvSpPr>
        <p:spPr>
          <a:xfrm>
            <a:off x="1612525" y="1113500"/>
            <a:ext cx="3123900" cy="9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000"/>
              <a:t>Served Fresh</a:t>
            </a:r>
            <a:endParaRPr sz="5000"/>
          </a:p>
        </p:txBody>
      </p:sp>
      <p:sp>
        <p:nvSpPr>
          <p:cNvPr id="294" name="Google Shape;294;p35"/>
          <p:cNvSpPr txBox="1">
            <a:spLocks noGrp="1"/>
          </p:cNvSpPr>
          <p:nvPr>
            <p:ph type="subTitle" idx="1"/>
          </p:nvPr>
        </p:nvSpPr>
        <p:spPr>
          <a:xfrm>
            <a:off x="1612525" y="2141608"/>
            <a:ext cx="27888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0" lvl="0" indent="0" algn="l" rtl="0">
              <a:spcBef>
                <a:spcPts val="800"/>
              </a:spcBef>
              <a:spcAft>
                <a:spcPts val="800"/>
              </a:spcAft>
              <a:buNone/>
            </a:pPr>
            <a:endParaRPr/>
          </a:p>
        </p:txBody>
      </p:sp>
      <p:sp>
        <p:nvSpPr>
          <p:cNvPr id="295" name="Google Shape;295;p35"/>
          <p:cNvSpPr txBox="1"/>
          <p:nvPr/>
        </p:nvSpPr>
        <p:spPr>
          <a:xfrm>
            <a:off x="309375" y="309375"/>
            <a:ext cx="1042800" cy="1352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6000">
                <a:solidFill>
                  <a:schemeClr val="lt1"/>
                </a:solidFill>
                <a:latin typeface="Lexend Deca"/>
                <a:ea typeface="Lexend Deca"/>
                <a:cs typeface="Lexend Deca"/>
                <a:sym typeface="Lexend Deca"/>
              </a:rPr>
              <a:t>5</a:t>
            </a:r>
            <a:endParaRPr sz="6000">
              <a:solidFill>
                <a:schemeClr val="lt1"/>
              </a:solidFill>
              <a:latin typeface="Lexend Deca"/>
              <a:ea typeface="Lexend Deca"/>
              <a:cs typeface="Lexend Deca"/>
              <a:sym typeface="Lexend Dec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702900" y="1445600"/>
            <a:ext cx="41328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Students</a:t>
            </a:r>
            <a:endParaRPr sz="4800"/>
          </a:p>
        </p:txBody>
      </p:sp>
      <p:sp>
        <p:nvSpPr>
          <p:cNvPr id="301" name="Google Shape;301;p36"/>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302" name="Google Shape;302;p36"/>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303" name="Google Shape;303;p36"/>
          <p:cNvPicPr preferRelativeResize="0"/>
          <p:nvPr/>
        </p:nvPicPr>
        <p:blipFill>
          <a:blip r:embed="rId3">
            <a:alphaModFix/>
          </a:blip>
          <a:stretch>
            <a:fillRect/>
          </a:stretch>
        </p:blipFill>
        <p:spPr>
          <a:xfrm>
            <a:off x="4988100" y="305925"/>
            <a:ext cx="4003500" cy="400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746100" y="1982975"/>
            <a:ext cx="41328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Instruction Program</a:t>
            </a:r>
            <a:endParaRPr sz="4800"/>
          </a:p>
        </p:txBody>
      </p:sp>
      <p:sp>
        <p:nvSpPr>
          <p:cNvPr id="309" name="Google Shape;309;p37"/>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310" name="Google Shape;310;p37"/>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11" name="Google Shape;311;p37"/>
          <p:cNvPicPr preferRelativeResize="0"/>
          <p:nvPr/>
        </p:nvPicPr>
        <p:blipFill>
          <a:blip r:embed="rId3">
            <a:alphaModFix/>
          </a:blip>
          <a:stretch>
            <a:fillRect/>
          </a:stretch>
        </p:blipFill>
        <p:spPr>
          <a:xfrm>
            <a:off x="5140500" y="408300"/>
            <a:ext cx="4003500" cy="400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38"/>
          <p:cNvSpPr txBox="1">
            <a:spLocks noGrp="1"/>
          </p:cNvSpPr>
          <p:nvPr>
            <p:ph type="ctrTitle"/>
          </p:nvPr>
        </p:nvSpPr>
        <p:spPr>
          <a:xfrm>
            <a:off x="1612525" y="1113500"/>
            <a:ext cx="3123900" cy="9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000"/>
              <a:t>What Next?</a:t>
            </a:r>
            <a:endParaRPr sz="5000"/>
          </a:p>
        </p:txBody>
      </p:sp>
      <p:sp>
        <p:nvSpPr>
          <p:cNvPr id="317" name="Google Shape;317;p38"/>
          <p:cNvSpPr txBox="1"/>
          <p:nvPr/>
        </p:nvSpPr>
        <p:spPr>
          <a:xfrm>
            <a:off x="309375" y="309375"/>
            <a:ext cx="1042800" cy="1352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6000">
                <a:solidFill>
                  <a:schemeClr val="lt1"/>
                </a:solidFill>
                <a:latin typeface="Lexend Deca"/>
                <a:ea typeface="Lexend Deca"/>
                <a:cs typeface="Lexend Deca"/>
                <a:sym typeface="Lexend Deca"/>
              </a:rPr>
              <a:t>7</a:t>
            </a:r>
            <a:endParaRPr sz="6000">
              <a:solidFill>
                <a:schemeClr val="lt1"/>
              </a:solidFill>
              <a:latin typeface="Lexend Deca"/>
              <a:ea typeface="Lexend Deca"/>
              <a:cs typeface="Lexend Deca"/>
              <a:sym typeface="Lexend Dec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9"/>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23" name="Google Shape;323;p39"/>
          <p:cNvSpPr/>
          <p:nvPr/>
        </p:nvSpPr>
        <p:spPr>
          <a:xfrm>
            <a:off x="4667575" y="630750"/>
            <a:ext cx="3268500" cy="3903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accent1"/>
              </a:highlight>
            </a:endParaRPr>
          </a:p>
        </p:txBody>
      </p:sp>
      <p:sp>
        <p:nvSpPr>
          <p:cNvPr id="324" name="Google Shape;324;p39"/>
          <p:cNvSpPr txBox="1">
            <a:spLocks noGrp="1"/>
          </p:cNvSpPr>
          <p:nvPr>
            <p:ph type="body" idx="1"/>
          </p:nvPr>
        </p:nvSpPr>
        <p:spPr>
          <a:xfrm>
            <a:off x="1481925" y="846925"/>
            <a:ext cx="6024000" cy="336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a:latin typeface="Nunito Sans"/>
                <a:ea typeface="Nunito Sans"/>
                <a:cs typeface="Nunito Sans"/>
                <a:sym typeface="Nunito Sans"/>
              </a:rPr>
              <a:t>T</a:t>
            </a:r>
            <a:r>
              <a:rPr lang="en" sz="3000" b="1">
                <a:latin typeface="Nunito Sans"/>
                <a:ea typeface="Nunito Sans"/>
                <a:cs typeface="Nunito Sans"/>
                <a:sym typeface="Nunito Sans"/>
              </a:rPr>
              <a:t>he library is a phenomenon, not a building, not the people. It is an </a:t>
            </a:r>
            <a:r>
              <a:rPr lang="en" sz="3000" b="1" i="1">
                <a:latin typeface="Nunito Sans"/>
                <a:ea typeface="Nunito Sans"/>
                <a:cs typeface="Nunito Sans"/>
                <a:sym typeface="Nunito Sans"/>
              </a:rPr>
              <a:t>EXPERIENCE</a:t>
            </a:r>
            <a:r>
              <a:rPr lang="en" sz="3000" b="1">
                <a:latin typeface="Nunito Sans"/>
                <a:ea typeface="Nunito Sans"/>
                <a:cs typeface="Nunito Sans"/>
                <a:sym typeface="Nunito Sans"/>
              </a:rPr>
              <a:t>, one that never repeats, but continues to evolve with every intentional act.</a:t>
            </a:r>
            <a:endParaRPr sz="3000" b="1">
              <a:latin typeface="Nunito Sans"/>
              <a:ea typeface="Nunito Sans"/>
              <a:cs typeface="Nunito Sans"/>
              <a:sym typeface="Nunito Sans"/>
            </a:endParaRPr>
          </a:p>
          <a:p>
            <a:pPr marL="0" lvl="0" indent="0" algn="r" rtl="0">
              <a:spcBef>
                <a:spcPts val="800"/>
              </a:spcBef>
              <a:spcAft>
                <a:spcPts val="800"/>
              </a:spcAft>
              <a:buNone/>
            </a:pPr>
            <a:r>
              <a:rPr lang="en" sz="2600"/>
              <a:t>-George Fowler</a:t>
            </a:r>
            <a:endParaRPr sz="2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702900" y="836000"/>
            <a:ext cx="5129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References</a:t>
            </a:r>
            <a:endParaRPr/>
          </a:p>
        </p:txBody>
      </p:sp>
      <p:sp>
        <p:nvSpPr>
          <p:cNvPr id="330" name="Google Shape;330;p40"/>
          <p:cNvSpPr txBox="1">
            <a:spLocks noGrp="1"/>
          </p:cNvSpPr>
          <p:nvPr>
            <p:ph type="body" idx="1"/>
          </p:nvPr>
        </p:nvSpPr>
        <p:spPr>
          <a:xfrm>
            <a:off x="552900" y="1582550"/>
            <a:ext cx="8187000" cy="2951400"/>
          </a:xfrm>
          <a:prstGeom prst="rect">
            <a:avLst/>
          </a:prstGeom>
        </p:spPr>
        <p:txBody>
          <a:bodyPr spcFirstLastPara="1" wrap="square" lIns="0" tIns="0" rIns="0" bIns="0" anchor="t" anchorCtr="0">
            <a:noAutofit/>
          </a:bodyPr>
          <a:lstStyle/>
          <a:p>
            <a:pPr marL="457200" lvl="0" indent="-457200" algn="l" rtl="0">
              <a:lnSpc>
                <a:spcPct val="150000"/>
              </a:lnSpc>
              <a:spcBef>
                <a:spcPts val="0"/>
              </a:spcBef>
              <a:spcAft>
                <a:spcPts val="0"/>
              </a:spcAft>
              <a:buNone/>
            </a:pPr>
            <a:r>
              <a:rPr lang="en" sz="1300">
                <a:solidFill>
                  <a:srgbClr val="000000"/>
                </a:solidFill>
                <a:latin typeface="Nunito Sans Medium"/>
                <a:ea typeface="Nunito Sans Medium"/>
                <a:cs typeface="Nunito Sans Medium"/>
                <a:sym typeface="Nunito Sans Medium"/>
              </a:rPr>
              <a:t>Cox, A. M. (2019). Learning bodies: Sensory experience in the information commons. </a:t>
            </a:r>
            <a:r>
              <a:rPr lang="en" sz="1300" i="1">
                <a:solidFill>
                  <a:srgbClr val="000000"/>
                </a:solidFill>
                <a:latin typeface="Nunito Sans Medium"/>
                <a:ea typeface="Nunito Sans Medium"/>
                <a:cs typeface="Nunito Sans Medium"/>
                <a:sym typeface="Nunito Sans Medium"/>
              </a:rPr>
              <a:t>Library &amp; Information Science Research</a:t>
            </a:r>
            <a:r>
              <a:rPr lang="en" sz="1300">
                <a:solidFill>
                  <a:srgbClr val="000000"/>
                </a:solidFill>
                <a:latin typeface="Nunito Sans Medium"/>
                <a:ea typeface="Nunito Sans Medium"/>
                <a:cs typeface="Nunito Sans Medium"/>
                <a:sym typeface="Nunito Sans Medium"/>
              </a:rPr>
              <a:t>, </a:t>
            </a:r>
            <a:r>
              <a:rPr lang="en" sz="1300" i="1">
                <a:solidFill>
                  <a:srgbClr val="000000"/>
                </a:solidFill>
                <a:latin typeface="Nunito Sans Medium"/>
                <a:ea typeface="Nunito Sans Medium"/>
                <a:cs typeface="Nunito Sans Medium"/>
                <a:sym typeface="Nunito Sans Medium"/>
              </a:rPr>
              <a:t>41</a:t>
            </a:r>
            <a:r>
              <a:rPr lang="en" sz="1300">
                <a:solidFill>
                  <a:srgbClr val="000000"/>
                </a:solidFill>
                <a:latin typeface="Nunito Sans Medium"/>
                <a:ea typeface="Nunito Sans Medium"/>
                <a:cs typeface="Nunito Sans Medium"/>
                <a:sym typeface="Nunito Sans Medium"/>
              </a:rPr>
              <a:t>(1), 58–66.</a:t>
            </a:r>
            <a:r>
              <a:rPr lang="en" sz="1300">
                <a:solidFill>
                  <a:srgbClr val="000000"/>
                </a:solidFill>
                <a:uFill>
                  <a:noFill/>
                </a:uFill>
                <a:latin typeface="Nunito Sans Medium"/>
                <a:ea typeface="Nunito Sans Medium"/>
                <a:cs typeface="Nunito Sans Medium"/>
                <a:sym typeface="Nunito Sans Medium"/>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300" u="sng">
                <a:solidFill>
                  <a:srgbClr val="1155CC"/>
                </a:solidFill>
                <a:latin typeface="Nunito Sans Medium"/>
                <a:ea typeface="Nunito Sans Medium"/>
                <a:cs typeface="Nunito Sans Medium"/>
                <a:sym typeface="Nunito Sans Medium"/>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https://doi.org/10.1016/j.lisr.2019.02.002</a:t>
            </a:r>
            <a:endParaRPr sz="1300">
              <a:solidFill>
                <a:srgbClr val="000000"/>
              </a:solidFill>
              <a:latin typeface="Nunito Sans Medium"/>
              <a:ea typeface="Nunito Sans Medium"/>
              <a:cs typeface="Nunito Sans Medium"/>
              <a:sym typeface="Nunito Sans Medium"/>
            </a:endParaRPr>
          </a:p>
          <a:p>
            <a:pPr marL="457200" lvl="0" indent="-457200" algn="l" rtl="0">
              <a:lnSpc>
                <a:spcPct val="150000"/>
              </a:lnSpc>
              <a:spcBef>
                <a:spcPts val="0"/>
              </a:spcBef>
              <a:spcAft>
                <a:spcPts val="0"/>
              </a:spcAft>
              <a:buNone/>
            </a:pPr>
            <a:r>
              <a:rPr lang="en" sz="1300">
                <a:solidFill>
                  <a:srgbClr val="000000"/>
                </a:solidFill>
                <a:latin typeface="Nunito Sans Medium"/>
                <a:ea typeface="Nunito Sans Medium"/>
                <a:cs typeface="Nunito Sans Medium"/>
                <a:sym typeface="Nunito Sans Medium"/>
              </a:rPr>
              <a:t>Fowler, G. J. (2016). </a:t>
            </a:r>
            <a:r>
              <a:rPr lang="en" sz="1300" i="1">
                <a:solidFill>
                  <a:srgbClr val="000000"/>
                </a:solidFill>
                <a:latin typeface="Nunito Sans Medium"/>
                <a:ea typeface="Nunito Sans Medium"/>
                <a:cs typeface="Nunito Sans Medium"/>
                <a:sym typeface="Nunito Sans Medium"/>
              </a:rPr>
              <a:t>The essence of the library at a public research university as seen through key constituents’ lived experiences</a:t>
            </a:r>
            <a:r>
              <a:rPr lang="en" sz="1300">
                <a:solidFill>
                  <a:srgbClr val="000000"/>
                </a:solidFill>
                <a:latin typeface="Nunito Sans Medium"/>
                <a:ea typeface="Nunito Sans Medium"/>
                <a:cs typeface="Nunito Sans Medium"/>
                <a:sym typeface="Nunito Sans Medium"/>
              </a:rPr>
              <a:t> [Ph.D., Old Dominion University].</a:t>
            </a:r>
            <a:r>
              <a:rPr lang="en" sz="1300">
                <a:solidFill>
                  <a:srgbClr val="000000"/>
                </a:solidFill>
                <a:uFill>
                  <a:noFill/>
                </a:uFill>
                <a:latin typeface="Nunito Sans Medium"/>
                <a:ea typeface="Nunito Sans Medium"/>
                <a:cs typeface="Nunito Sans Medium"/>
                <a:sym typeface="Nunito Sans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300" u="sng">
                <a:solidFill>
                  <a:srgbClr val="1155CC"/>
                </a:solidFill>
                <a:latin typeface="Nunito Sans Medium"/>
                <a:ea typeface="Nunito Sans Medium"/>
                <a:cs typeface="Nunito Sans Medium"/>
                <a:sym typeface="Nunito Sans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https://www.proquest.com/docview/1866345291/abstract/AF7F3B4BCA3B4E01PQ/1</a:t>
            </a:r>
            <a:endParaRPr sz="1300">
              <a:solidFill>
                <a:srgbClr val="000000"/>
              </a:solidFill>
              <a:latin typeface="Nunito Sans Medium"/>
              <a:ea typeface="Nunito Sans Medium"/>
              <a:cs typeface="Nunito Sans Medium"/>
              <a:sym typeface="Nunito Sans Medium"/>
            </a:endParaRPr>
          </a:p>
          <a:p>
            <a:pPr marL="457200" lvl="0" indent="-457200" algn="l" rtl="0">
              <a:lnSpc>
                <a:spcPct val="150000"/>
              </a:lnSpc>
              <a:spcBef>
                <a:spcPts val="0"/>
              </a:spcBef>
              <a:spcAft>
                <a:spcPts val="0"/>
              </a:spcAft>
              <a:buNone/>
            </a:pPr>
            <a:r>
              <a:rPr lang="en" sz="1300">
                <a:solidFill>
                  <a:srgbClr val="000000"/>
                </a:solidFill>
                <a:latin typeface="Nunito Sans Medium"/>
                <a:ea typeface="Nunito Sans Medium"/>
                <a:cs typeface="Nunito Sans Medium"/>
                <a:sym typeface="Nunito Sans Medium"/>
              </a:rPr>
              <a:t>Hutchinson, R., &amp; Eardley, A. F. (2021). Inclusive museum audio guides: ‘Guided looking’ through audio description enhances memorability of artworks for sighted audiences. </a:t>
            </a:r>
            <a:r>
              <a:rPr lang="en" sz="1300" i="1">
                <a:solidFill>
                  <a:srgbClr val="000000"/>
                </a:solidFill>
                <a:latin typeface="Nunito Sans Medium"/>
                <a:ea typeface="Nunito Sans Medium"/>
                <a:cs typeface="Nunito Sans Medium"/>
                <a:sym typeface="Nunito Sans Medium"/>
              </a:rPr>
              <a:t>Museum Management and Curatorship</a:t>
            </a:r>
            <a:r>
              <a:rPr lang="en" sz="1300">
                <a:solidFill>
                  <a:srgbClr val="000000"/>
                </a:solidFill>
                <a:latin typeface="Nunito Sans Medium"/>
                <a:ea typeface="Nunito Sans Medium"/>
                <a:cs typeface="Nunito Sans Medium"/>
                <a:sym typeface="Nunito Sans Medium"/>
              </a:rPr>
              <a:t>, </a:t>
            </a:r>
            <a:r>
              <a:rPr lang="en" sz="1300" i="1">
                <a:solidFill>
                  <a:srgbClr val="000000"/>
                </a:solidFill>
                <a:latin typeface="Nunito Sans Medium"/>
                <a:ea typeface="Nunito Sans Medium"/>
                <a:cs typeface="Nunito Sans Medium"/>
                <a:sym typeface="Nunito Sans Medium"/>
              </a:rPr>
              <a:t>36</a:t>
            </a:r>
            <a:r>
              <a:rPr lang="en" sz="1300">
                <a:solidFill>
                  <a:srgbClr val="000000"/>
                </a:solidFill>
                <a:latin typeface="Nunito Sans Medium"/>
                <a:ea typeface="Nunito Sans Medium"/>
                <a:cs typeface="Nunito Sans Medium"/>
                <a:sym typeface="Nunito Sans Medium"/>
              </a:rPr>
              <a:t>(4), 427–446.</a:t>
            </a:r>
            <a:r>
              <a:rPr lang="en" sz="1300">
                <a:solidFill>
                  <a:srgbClr val="000000"/>
                </a:solidFill>
                <a:uFill>
                  <a:noFill/>
                </a:uFill>
                <a:latin typeface="Nunito Sans Medium"/>
                <a:ea typeface="Nunito Sans Medium"/>
                <a:cs typeface="Nunito Sans Medium"/>
                <a:sym typeface="Nunito Sans Medium"/>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300" u="sng">
                <a:solidFill>
                  <a:srgbClr val="1155CC"/>
                </a:solidFill>
                <a:latin typeface="Nunito Sans Medium"/>
                <a:ea typeface="Nunito Sans Medium"/>
                <a:cs typeface="Nunito Sans Medium"/>
                <a:sym typeface="Nunito Sans Medium"/>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https://doi.org/10.1080/09647775.2021.1891563</a:t>
            </a:r>
            <a:endParaRPr sz="1300" u="sng">
              <a:solidFill>
                <a:srgbClr val="1155CC"/>
              </a:solidFill>
              <a:latin typeface="Nunito Sans Medium"/>
              <a:ea typeface="Nunito Sans Medium"/>
              <a:cs typeface="Nunito Sans Medium"/>
              <a:sym typeface="Nunito Sans Medium"/>
            </a:endParaRPr>
          </a:p>
          <a:p>
            <a:pPr marL="457200" lvl="0" indent="-457200" algn="l" rtl="0">
              <a:lnSpc>
                <a:spcPct val="150000"/>
              </a:lnSpc>
              <a:spcBef>
                <a:spcPts val="0"/>
              </a:spcBef>
              <a:spcAft>
                <a:spcPts val="0"/>
              </a:spcAft>
              <a:buNone/>
            </a:pPr>
            <a:r>
              <a:rPr lang="en" sz="1300">
                <a:solidFill>
                  <a:srgbClr val="000000"/>
                </a:solidFill>
                <a:latin typeface="Nunito Sans Medium"/>
                <a:ea typeface="Nunito Sans Medium"/>
                <a:cs typeface="Nunito Sans Medium"/>
                <a:sym typeface="Nunito Sans Medium"/>
              </a:rPr>
              <a:t>Kracker, J., &amp; Pollio, H. R. (2003). The Experience of Libraries Across Time: Thematic Analysis of Undergraduate Recollections of Library Experiences. </a:t>
            </a:r>
            <a:r>
              <a:rPr lang="en" sz="1300" i="1">
                <a:solidFill>
                  <a:srgbClr val="000000"/>
                </a:solidFill>
                <a:latin typeface="Nunito Sans Medium"/>
                <a:ea typeface="Nunito Sans Medium"/>
                <a:cs typeface="Nunito Sans Medium"/>
                <a:sym typeface="Nunito Sans Medium"/>
              </a:rPr>
              <a:t>Journal of the American Society for Information Science &amp; Technology</a:t>
            </a:r>
            <a:r>
              <a:rPr lang="en" sz="1300">
                <a:solidFill>
                  <a:srgbClr val="000000"/>
                </a:solidFill>
                <a:latin typeface="Nunito Sans Medium"/>
                <a:ea typeface="Nunito Sans Medium"/>
                <a:cs typeface="Nunito Sans Medium"/>
                <a:sym typeface="Nunito Sans Medium"/>
              </a:rPr>
              <a:t>, </a:t>
            </a:r>
            <a:r>
              <a:rPr lang="en" sz="1300" i="1">
                <a:solidFill>
                  <a:srgbClr val="000000"/>
                </a:solidFill>
                <a:latin typeface="Nunito Sans Medium"/>
                <a:ea typeface="Nunito Sans Medium"/>
                <a:cs typeface="Nunito Sans Medium"/>
                <a:sym typeface="Nunito Sans Medium"/>
              </a:rPr>
              <a:t>54</a:t>
            </a:r>
            <a:r>
              <a:rPr lang="en" sz="1300">
                <a:solidFill>
                  <a:srgbClr val="000000"/>
                </a:solidFill>
                <a:latin typeface="Nunito Sans Medium"/>
                <a:ea typeface="Nunito Sans Medium"/>
                <a:cs typeface="Nunito Sans Medium"/>
                <a:sym typeface="Nunito Sans Medium"/>
              </a:rPr>
              <a:t>(12), 1104–1116.</a:t>
            </a:r>
            <a:r>
              <a:rPr lang="en" sz="1300">
                <a:solidFill>
                  <a:srgbClr val="000000"/>
                </a:solidFill>
                <a:uFill>
                  <a:noFill/>
                </a:uFill>
                <a:latin typeface="Nunito Sans Medium"/>
                <a:ea typeface="Nunito Sans Medium"/>
                <a:cs typeface="Nunito Sans Medium"/>
                <a:sym typeface="Nunito Sans Medium"/>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300" u="sng">
                <a:solidFill>
                  <a:srgbClr val="1155CC"/>
                </a:solidFill>
                <a:latin typeface="Nunito Sans Medium"/>
                <a:ea typeface="Nunito Sans Medium"/>
                <a:cs typeface="Nunito Sans Medium"/>
                <a:sym typeface="Nunito Sans Medium"/>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https://doi.org/10.1002/asi.10309</a:t>
            </a:r>
            <a:endParaRPr sz="1300">
              <a:solidFill>
                <a:srgbClr val="000000"/>
              </a:solidFill>
              <a:latin typeface="Nunito Sans Medium"/>
              <a:ea typeface="Nunito Sans Medium"/>
              <a:cs typeface="Nunito Sans Medium"/>
              <a:sym typeface="Nunito Sans Medium"/>
            </a:endParaRPr>
          </a:p>
        </p:txBody>
      </p:sp>
      <p:sp>
        <p:nvSpPr>
          <p:cNvPr id="331" name="Google Shape;331;p40"/>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1"/>
          <p:cNvSpPr txBox="1">
            <a:spLocks noGrp="1"/>
          </p:cNvSpPr>
          <p:nvPr>
            <p:ph type="title"/>
          </p:nvPr>
        </p:nvSpPr>
        <p:spPr>
          <a:xfrm>
            <a:off x="702900" y="836000"/>
            <a:ext cx="5129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References, continued</a:t>
            </a:r>
            <a:endParaRPr/>
          </a:p>
        </p:txBody>
      </p:sp>
      <p:sp>
        <p:nvSpPr>
          <p:cNvPr id="337" name="Google Shape;337;p41"/>
          <p:cNvSpPr txBox="1">
            <a:spLocks noGrp="1"/>
          </p:cNvSpPr>
          <p:nvPr>
            <p:ph type="body" idx="1"/>
          </p:nvPr>
        </p:nvSpPr>
        <p:spPr>
          <a:xfrm>
            <a:off x="552900" y="1582550"/>
            <a:ext cx="8525400" cy="2951400"/>
          </a:xfrm>
          <a:prstGeom prst="rect">
            <a:avLst/>
          </a:prstGeom>
        </p:spPr>
        <p:txBody>
          <a:bodyPr spcFirstLastPara="1" wrap="square" lIns="0" tIns="0" rIns="0" bIns="0" anchor="t" anchorCtr="0">
            <a:noAutofit/>
          </a:bodyPr>
          <a:lstStyle/>
          <a:p>
            <a:pPr marL="457200" lvl="0" indent="-457200" algn="l" rtl="0">
              <a:lnSpc>
                <a:spcPct val="150000"/>
              </a:lnSpc>
              <a:spcBef>
                <a:spcPts val="0"/>
              </a:spcBef>
              <a:spcAft>
                <a:spcPts val="0"/>
              </a:spcAft>
              <a:buNone/>
            </a:pPr>
            <a:r>
              <a:rPr lang="en" sz="1200">
                <a:solidFill>
                  <a:srgbClr val="000000"/>
                </a:solidFill>
                <a:latin typeface="Nunito Sans Medium"/>
                <a:ea typeface="Nunito Sans Medium"/>
                <a:cs typeface="Nunito Sans Medium"/>
                <a:sym typeface="Nunito Sans Medium"/>
              </a:rPr>
              <a:t>Mosley, P. A. (1997). Assessing the comfort level impact and perceptual value of library tours. Research Strategies, 15(4), 261–270. </a:t>
            </a:r>
            <a:r>
              <a:rPr lang="en" sz="1200" u="sng">
                <a:solidFill>
                  <a:srgbClr val="1155CC"/>
                </a:solidFill>
                <a:latin typeface="Nunito Sans Medium"/>
                <a:ea typeface="Nunito Sans Medium"/>
                <a:cs typeface="Nunito Sans Medium"/>
                <a:sym typeface="Nunito Sans Medium"/>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https://doi.org/10.1016/S0734-3310(97)90013-6</a:t>
            </a:r>
            <a:endParaRPr sz="1200">
              <a:solidFill>
                <a:srgbClr val="000000"/>
              </a:solidFill>
              <a:latin typeface="Nunito Sans Medium"/>
              <a:ea typeface="Nunito Sans Medium"/>
              <a:cs typeface="Nunito Sans Medium"/>
              <a:sym typeface="Nunito Sans Medium"/>
            </a:endParaRPr>
          </a:p>
          <a:p>
            <a:pPr marL="457200" lvl="0" indent="-457200" algn="l" rtl="0">
              <a:lnSpc>
                <a:spcPct val="150000"/>
              </a:lnSpc>
              <a:spcBef>
                <a:spcPts val="0"/>
              </a:spcBef>
              <a:spcAft>
                <a:spcPts val="0"/>
              </a:spcAft>
              <a:buNone/>
            </a:pPr>
            <a:r>
              <a:rPr lang="en" sz="1200">
                <a:solidFill>
                  <a:srgbClr val="000000"/>
                </a:solidFill>
                <a:latin typeface="Nunito Sans Medium"/>
                <a:ea typeface="Nunito Sans Medium"/>
                <a:cs typeface="Nunito Sans Medium"/>
                <a:sym typeface="Nunito Sans Medium"/>
              </a:rPr>
              <a:t>Nickerson, M. (2005). History calls: Delivering automated audio tours to visitors’ cell phones. </a:t>
            </a:r>
            <a:r>
              <a:rPr lang="en" sz="1200" i="1">
                <a:solidFill>
                  <a:srgbClr val="000000"/>
                </a:solidFill>
                <a:latin typeface="Nunito Sans Medium"/>
                <a:ea typeface="Nunito Sans Medium"/>
                <a:cs typeface="Nunito Sans Medium"/>
                <a:sym typeface="Nunito Sans Medium"/>
              </a:rPr>
              <a:t>International Conference on Information Technology: Coding and Computing (ITCC’05) - Volume II</a:t>
            </a:r>
            <a:r>
              <a:rPr lang="en" sz="1200">
                <a:solidFill>
                  <a:srgbClr val="000000"/>
                </a:solidFill>
                <a:latin typeface="Nunito Sans Medium"/>
                <a:ea typeface="Nunito Sans Medium"/>
                <a:cs typeface="Nunito Sans Medium"/>
                <a:sym typeface="Nunito Sans Medium"/>
              </a:rPr>
              <a:t>, </a:t>
            </a:r>
            <a:r>
              <a:rPr lang="en" sz="1200" i="1">
                <a:solidFill>
                  <a:srgbClr val="000000"/>
                </a:solidFill>
                <a:latin typeface="Nunito Sans Medium"/>
                <a:ea typeface="Nunito Sans Medium"/>
                <a:cs typeface="Nunito Sans Medium"/>
                <a:sym typeface="Nunito Sans Medium"/>
              </a:rPr>
              <a:t>2</a:t>
            </a:r>
            <a:r>
              <a:rPr lang="en" sz="1200">
                <a:solidFill>
                  <a:srgbClr val="000000"/>
                </a:solidFill>
                <a:latin typeface="Nunito Sans Medium"/>
                <a:ea typeface="Nunito Sans Medium"/>
                <a:cs typeface="Nunito Sans Medium"/>
                <a:sym typeface="Nunito Sans Medium"/>
              </a:rPr>
              <a:t>, 30-34 Vol. 2.</a:t>
            </a:r>
            <a:r>
              <a:rPr lang="en" sz="1200">
                <a:solidFill>
                  <a:srgbClr val="000000"/>
                </a:solidFill>
                <a:uFill>
                  <a:noFill/>
                </a:uFill>
                <a:latin typeface="Nunito Sans Medium"/>
                <a:ea typeface="Nunito Sans Medium"/>
                <a:cs typeface="Nunito Sans Medium"/>
                <a:sym typeface="Nunito Sans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https://doi.org/10.1109/ITCC.2005.166</a:t>
            </a:r>
            <a:endParaRPr sz="1200">
              <a:solidFill>
                <a:srgbClr val="000000"/>
              </a:solidFill>
              <a:latin typeface="Nunito Sans Medium"/>
              <a:ea typeface="Nunito Sans Medium"/>
              <a:cs typeface="Nunito Sans Medium"/>
              <a:sym typeface="Nunito Sans Medium"/>
            </a:endParaRPr>
          </a:p>
          <a:p>
            <a:pPr marL="457200" lvl="0" indent="-457200" algn="l" rtl="0">
              <a:lnSpc>
                <a:spcPct val="150000"/>
              </a:lnSpc>
              <a:spcBef>
                <a:spcPts val="0"/>
              </a:spcBef>
              <a:spcAft>
                <a:spcPts val="0"/>
              </a:spcAft>
              <a:buNone/>
            </a:pPr>
            <a:r>
              <a:rPr lang="en" sz="1200">
                <a:solidFill>
                  <a:srgbClr val="000000"/>
                </a:solidFill>
                <a:latin typeface="Nunito Sans Medium"/>
                <a:ea typeface="Nunito Sans Medium"/>
                <a:cs typeface="Nunito Sans Medium"/>
                <a:sym typeface="Nunito Sans Medium"/>
              </a:rPr>
              <a:t>Oling, L., &amp; Mach, M. (2002). </a:t>
            </a:r>
            <a:r>
              <a:rPr lang="en" sz="1200" i="1">
                <a:solidFill>
                  <a:srgbClr val="000000"/>
                </a:solidFill>
                <a:latin typeface="Nunito Sans Medium"/>
                <a:ea typeface="Nunito Sans Medium"/>
                <a:cs typeface="Nunito Sans Medium"/>
                <a:sym typeface="Nunito Sans Medium"/>
              </a:rPr>
              <a:t>Tour Trends in Academic ARL Libraries | Oling | College &amp; Research Libraries</a:t>
            </a:r>
            <a:r>
              <a:rPr lang="en" sz="1200">
                <a:solidFill>
                  <a:srgbClr val="000000"/>
                </a:solidFill>
                <a:latin typeface="Nunito Sans Medium"/>
                <a:ea typeface="Nunito Sans Medium"/>
                <a:cs typeface="Nunito Sans Medium"/>
                <a:sym typeface="Nunito Sans Medium"/>
              </a:rPr>
              <a:t>.</a:t>
            </a:r>
            <a:r>
              <a:rPr lang="en" sz="1200">
                <a:solidFill>
                  <a:srgbClr val="000000"/>
                </a:solidFill>
                <a:uFill>
                  <a:noFill/>
                </a:uFill>
                <a:latin typeface="Nunito Sans Medium"/>
                <a:ea typeface="Nunito Sans Medium"/>
                <a:cs typeface="Nunito Sans Medium"/>
                <a:sym typeface="Nunito Sans Medium"/>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00" u="sng">
                <a:solidFill>
                  <a:srgbClr val="1155CC"/>
                </a:solidFill>
                <a:latin typeface="Nunito Sans Medium"/>
                <a:ea typeface="Nunito Sans Medium"/>
                <a:cs typeface="Nunito Sans Medium"/>
                <a:sym typeface="Nunito Sans Medium"/>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https://doi.org/10.5860/crl.63.1.13</a:t>
            </a:r>
            <a:endParaRPr sz="1200">
              <a:solidFill>
                <a:srgbClr val="000000"/>
              </a:solidFill>
              <a:latin typeface="Nunito Sans Medium"/>
              <a:ea typeface="Nunito Sans Medium"/>
              <a:cs typeface="Nunito Sans Medium"/>
              <a:sym typeface="Nunito Sans Medium"/>
            </a:endParaRPr>
          </a:p>
          <a:p>
            <a:pPr marL="457200" lvl="0" indent="-457200" algn="l" rtl="0">
              <a:lnSpc>
                <a:spcPct val="150000"/>
              </a:lnSpc>
              <a:spcBef>
                <a:spcPts val="0"/>
              </a:spcBef>
              <a:spcAft>
                <a:spcPts val="0"/>
              </a:spcAft>
              <a:buNone/>
            </a:pPr>
            <a:r>
              <a:rPr lang="en" sz="1200">
                <a:solidFill>
                  <a:srgbClr val="000000"/>
                </a:solidFill>
                <a:latin typeface="Nunito Sans Medium"/>
                <a:ea typeface="Nunito Sans Medium"/>
                <a:cs typeface="Nunito Sans Medium"/>
                <a:sym typeface="Nunito Sans Medium"/>
              </a:rPr>
              <a:t>Petrie, H., Othman, M. K., &amp; Power, C. (2017). Smartphone Guide Technology in Cultural Spaces: Measuring Visitor Experience with an iPhone Multimedia Guide in Shakespeare’s Church. </a:t>
            </a:r>
            <a:r>
              <a:rPr lang="en" sz="1200" i="1">
                <a:solidFill>
                  <a:srgbClr val="000000"/>
                </a:solidFill>
                <a:latin typeface="Nunito Sans Medium"/>
                <a:ea typeface="Nunito Sans Medium"/>
                <a:cs typeface="Nunito Sans Medium"/>
                <a:sym typeface="Nunito Sans Medium"/>
              </a:rPr>
              <a:t>International Journal of Human-Computer Interaction</a:t>
            </a:r>
            <a:r>
              <a:rPr lang="en" sz="1200">
                <a:solidFill>
                  <a:srgbClr val="000000"/>
                </a:solidFill>
                <a:latin typeface="Nunito Sans Medium"/>
                <a:ea typeface="Nunito Sans Medium"/>
                <a:cs typeface="Nunito Sans Medium"/>
                <a:sym typeface="Nunito Sans Medium"/>
              </a:rPr>
              <a:t>, </a:t>
            </a:r>
            <a:r>
              <a:rPr lang="en" sz="1200" i="1">
                <a:solidFill>
                  <a:srgbClr val="000000"/>
                </a:solidFill>
                <a:latin typeface="Nunito Sans Medium"/>
                <a:ea typeface="Nunito Sans Medium"/>
                <a:cs typeface="Nunito Sans Medium"/>
                <a:sym typeface="Nunito Sans Medium"/>
              </a:rPr>
              <a:t>33</a:t>
            </a:r>
            <a:r>
              <a:rPr lang="en" sz="1200">
                <a:solidFill>
                  <a:srgbClr val="000000"/>
                </a:solidFill>
                <a:latin typeface="Nunito Sans Medium"/>
                <a:ea typeface="Nunito Sans Medium"/>
                <a:cs typeface="Nunito Sans Medium"/>
                <a:sym typeface="Nunito Sans Medium"/>
              </a:rPr>
              <a:t>(12), 973–983.</a:t>
            </a:r>
            <a:r>
              <a:rPr lang="en" sz="1200">
                <a:solidFill>
                  <a:srgbClr val="000000"/>
                </a:solidFill>
                <a:uFill>
                  <a:noFill/>
                </a:uFill>
                <a:latin typeface="Nunito Sans Medium"/>
                <a:ea typeface="Nunito Sans Medium"/>
                <a:cs typeface="Nunito Sans Medium"/>
                <a:sym typeface="Nunito Sans Medium"/>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00" u="sng">
                <a:solidFill>
                  <a:srgbClr val="1155CC"/>
                </a:solidFill>
                <a:latin typeface="Nunito Sans Medium"/>
                <a:ea typeface="Nunito Sans Medium"/>
                <a:cs typeface="Nunito Sans Medium"/>
                <a:sym typeface="Nunito Sans Medium"/>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https://doi.org/10.1080/10447318.2017.1304606</a:t>
            </a:r>
            <a:endParaRPr sz="1200">
              <a:solidFill>
                <a:srgbClr val="000000"/>
              </a:solidFill>
              <a:latin typeface="Nunito Sans Medium"/>
              <a:ea typeface="Nunito Sans Medium"/>
              <a:cs typeface="Nunito Sans Medium"/>
              <a:sym typeface="Nunito Sans Medium"/>
            </a:endParaRPr>
          </a:p>
          <a:p>
            <a:pPr marL="0" lvl="0" indent="0" algn="l" rtl="0">
              <a:lnSpc>
                <a:spcPct val="150000"/>
              </a:lnSpc>
              <a:spcBef>
                <a:spcPts val="0"/>
              </a:spcBef>
              <a:spcAft>
                <a:spcPts val="0"/>
              </a:spcAft>
              <a:buNone/>
            </a:pPr>
            <a:r>
              <a:rPr lang="en" sz="1200">
                <a:solidFill>
                  <a:srgbClr val="000000"/>
                </a:solidFill>
                <a:latin typeface="Nunito Sans Medium"/>
                <a:ea typeface="Nunito Sans Medium"/>
                <a:cs typeface="Nunito Sans Medium"/>
                <a:sym typeface="Nunito Sans Medium"/>
              </a:rPr>
              <a:t>Raz, J. (2002). </a:t>
            </a:r>
            <a:r>
              <a:rPr lang="en" sz="1200" i="1">
                <a:solidFill>
                  <a:srgbClr val="000000"/>
                </a:solidFill>
                <a:latin typeface="Nunito Sans Medium"/>
                <a:ea typeface="Nunito Sans Medium"/>
                <a:cs typeface="Nunito Sans Medium"/>
                <a:sym typeface="Nunito Sans Medium"/>
              </a:rPr>
              <a:t>Practical reason and norms</a:t>
            </a:r>
            <a:r>
              <a:rPr lang="en" sz="1200">
                <a:solidFill>
                  <a:srgbClr val="000000"/>
                </a:solidFill>
                <a:latin typeface="Nunito Sans Medium"/>
                <a:ea typeface="Nunito Sans Medium"/>
                <a:cs typeface="Nunito Sans Medium"/>
                <a:sym typeface="Nunito Sans Medium"/>
              </a:rPr>
              <a:t> (Repr). Oxford University Press.</a:t>
            </a:r>
            <a:endParaRPr sz="1200">
              <a:solidFill>
                <a:srgbClr val="000000"/>
              </a:solidFill>
              <a:latin typeface="Nunito Sans Medium"/>
              <a:ea typeface="Nunito Sans Medium"/>
              <a:cs typeface="Nunito Sans Medium"/>
              <a:sym typeface="Nunito Sans Medium"/>
            </a:endParaRPr>
          </a:p>
          <a:p>
            <a:pPr marL="457200" lvl="0" indent="-457200" algn="l" rtl="0">
              <a:lnSpc>
                <a:spcPct val="150000"/>
              </a:lnSpc>
              <a:spcBef>
                <a:spcPts val="0"/>
              </a:spcBef>
              <a:spcAft>
                <a:spcPts val="0"/>
              </a:spcAft>
              <a:buNone/>
            </a:pPr>
            <a:r>
              <a:rPr lang="en" sz="1200">
                <a:solidFill>
                  <a:srgbClr val="000000"/>
                </a:solidFill>
                <a:latin typeface="Nunito Sans Medium"/>
                <a:ea typeface="Nunito Sans Medium"/>
                <a:cs typeface="Nunito Sans Medium"/>
                <a:sym typeface="Nunito Sans Medium"/>
              </a:rPr>
              <a:t>Wiggins, G. P., &amp; McTighe, J. (2005). </a:t>
            </a:r>
            <a:r>
              <a:rPr lang="en" sz="1200" i="1">
                <a:solidFill>
                  <a:srgbClr val="000000"/>
                </a:solidFill>
                <a:latin typeface="Nunito Sans Medium"/>
                <a:ea typeface="Nunito Sans Medium"/>
                <a:cs typeface="Nunito Sans Medium"/>
                <a:sym typeface="Nunito Sans Medium"/>
              </a:rPr>
              <a:t>Understanding by design</a:t>
            </a:r>
            <a:r>
              <a:rPr lang="en" sz="1200">
                <a:solidFill>
                  <a:srgbClr val="000000"/>
                </a:solidFill>
                <a:latin typeface="Nunito Sans Medium"/>
                <a:ea typeface="Nunito Sans Medium"/>
                <a:cs typeface="Nunito Sans Medium"/>
                <a:sym typeface="Nunito Sans Medium"/>
              </a:rPr>
              <a:t> (Expanded 2nd ed). Association for Supervision and Curriculum Development.</a:t>
            </a:r>
            <a:endParaRPr sz="1200">
              <a:solidFill>
                <a:srgbClr val="000000"/>
              </a:solidFill>
              <a:latin typeface="Nunito Sans Medium"/>
              <a:ea typeface="Nunito Sans Medium"/>
              <a:cs typeface="Nunito Sans Medium"/>
              <a:sym typeface="Nunito Sans Medium"/>
            </a:endParaRPr>
          </a:p>
          <a:p>
            <a:pPr marL="0" lvl="0" indent="0" algn="l" rtl="0">
              <a:lnSpc>
                <a:spcPct val="200000"/>
              </a:lnSpc>
              <a:spcBef>
                <a:spcPts val="0"/>
              </a:spcBef>
              <a:spcAft>
                <a:spcPts val="0"/>
              </a:spcAft>
              <a:buNone/>
            </a:pPr>
            <a:endParaRPr sz="1100">
              <a:solidFill>
                <a:srgbClr val="000000"/>
              </a:solidFill>
              <a:latin typeface="Arial"/>
              <a:ea typeface="Arial"/>
              <a:cs typeface="Arial"/>
              <a:sym typeface="Arial"/>
            </a:endParaRPr>
          </a:p>
        </p:txBody>
      </p:sp>
      <p:sp>
        <p:nvSpPr>
          <p:cNvPr id="338" name="Google Shape;338;p41"/>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l="11364" r="31814"/>
          <a:stretch/>
        </p:blipFill>
        <p:spPr>
          <a:xfrm>
            <a:off x="6436200" y="304800"/>
            <a:ext cx="2403000" cy="4229100"/>
          </a:xfrm>
          <a:prstGeom prst="rect">
            <a:avLst/>
          </a:prstGeom>
          <a:noFill/>
          <a:ln w="9525" cap="flat" cmpd="sng">
            <a:solidFill>
              <a:schemeClr val="lt1"/>
            </a:solidFill>
            <a:prstDash val="solid"/>
            <a:miter lim="8000"/>
            <a:headEnd type="none" w="sm" len="sm"/>
            <a:tailEnd type="none" w="sm" len="sm"/>
          </a:ln>
        </p:spPr>
      </p:pic>
      <p:sp>
        <p:nvSpPr>
          <p:cNvPr id="110" name="Google Shape;110;p14"/>
          <p:cNvSpPr txBox="1">
            <a:spLocks noGrp="1"/>
          </p:cNvSpPr>
          <p:nvPr>
            <p:ph type="title"/>
          </p:nvPr>
        </p:nvSpPr>
        <p:spPr>
          <a:xfrm>
            <a:off x="702900" y="836000"/>
            <a:ext cx="5129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AGENDA</a:t>
            </a:r>
            <a:endParaRPr/>
          </a:p>
        </p:txBody>
      </p:sp>
      <p:sp>
        <p:nvSpPr>
          <p:cNvPr id="111" name="Google Shape;111;p14"/>
          <p:cNvSpPr txBox="1">
            <a:spLocks noGrp="1"/>
          </p:cNvSpPr>
          <p:nvPr>
            <p:ph type="body" idx="1"/>
          </p:nvPr>
        </p:nvSpPr>
        <p:spPr>
          <a:xfrm>
            <a:off x="1007700" y="1582550"/>
            <a:ext cx="4824300" cy="29514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a:t>Context</a:t>
            </a:r>
            <a:endParaRPr/>
          </a:p>
          <a:p>
            <a:pPr marL="457200" lvl="0" indent="-355600" algn="l" rtl="0">
              <a:spcBef>
                <a:spcPts val="0"/>
              </a:spcBef>
              <a:spcAft>
                <a:spcPts val="0"/>
              </a:spcAft>
              <a:buSzPts val="2000"/>
              <a:buChar char="▪"/>
            </a:pPr>
            <a:r>
              <a:rPr lang="en"/>
              <a:t>Design</a:t>
            </a:r>
            <a:endParaRPr/>
          </a:p>
          <a:p>
            <a:pPr marL="457200" lvl="0" indent="-355600" algn="l" rtl="0">
              <a:spcBef>
                <a:spcPts val="0"/>
              </a:spcBef>
              <a:spcAft>
                <a:spcPts val="0"/>
              </a:spcAft>
              <a:buSzPts val="2000"/>
              <a:buChar char="▪"/>
            </a:pPr>
            <a:r>
              <a:rPr lang="en"/>
              <a:t>How it works</a:t>
            </a:r>
            <a:endParaRPr/>
          </a:p>
          <a:p>
            <a:pPr marL="457200" lvl="0" indent="-355600" algn="l" rtl="0">
              <a:spcBef>
                <a:spcPts val="0"/>
              </a:spcBef>
              <a:spcAft>
                <a:spcPts val="0"/>
              </a:spcAft>
              <a:buSzPts val="2000"/>
              <a:buChar char="▪"/>
            </a:pPr>
            <a:r>
              <a:rPr lang="en"/>
              <a:t>How it went</a:t>
            </a:r>
            <a:endParaRPr/>
          </a:p>
          <a:p>
            <a:pPr marL="457200" lvl="0" indent="-355600" algn="l" rtl="0">
              <a:spcBef>
                <a:spcPts val="0"/>
              </a:spcBef>
              <a:spcAft>
                <a:spcPts val="0"/>
              </a:spcAft>
              <a:buSzPts val="2000"/>
              <a:buChar char="▪"/>
            </a:pPr>
            <a:r>
              <a:rPr lang="en"/>
              <a:t>Served fresh</a:t>
            </a:r>
            <a:endParaRPr/>
          </a:p>
          <a:p>
            <a:pPr marL="457200" lvl="0" indent="-355600" algn="l" rtl="0">
              <a:spcBef>
                <a:spcPts val="0"/>
              </a:spcBef>
              <a:spcAft>
                <a:spcPts val="0"/>
              </a:spcAft>
              <a:buSzPts val="2000"/>
              <a:buChar char="▪"/>
            </a:pPr>
            <a:r>
              <a:rPr lang="en"/>
              <a:t>Q &amp; A</a:t>
            </a:r>
            <a:endParaRPr/>
          </a:p>
          <a:p>
            <a:pPr marL="0" lvl="0" indent="0" algn="l" rtl="0">
              <a:spcBef>
                <a:spcPts val="800"/>
              </a:spcBef>
              <a:spcAft>
                <a:spcPts val="800"/>
              </a:spcAft>
              <a:buNone/>
            </a:pPr>
            <a:endParaRPr/>
          </a:p>
        </p:txBody>
      </p:sp>
      <p:sp>
        <p:nvSpPr>
          <p:cNvPr id="112" name="Google Shape;112;p14"/>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title"/>
          </p:nvPr>
        </p:nvSpPr>
        <p:spPr>
          <a:xfrm>
            <a:off x="702900" y="836000"/>
            <a:ext cx="5129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Image Credits</a:t>
            </a:r>
            <a:endParaRPr/>
          </a:p>
        </p:txBody>
      </p:sp>
      <p:sp>
        <p:nvSpPr>
          <p:cNvPr id="344" name="Google Shape;344;p42"/>
          <p:cNvSpPr txBox="1">
            <a:spLocks noGrp="1"/>
          </p:cNvSpPr>
          <p:nvPr>
            <p:ph type="body" idx="1"/>
          </p:nvPr>
        </p:nvSpPr>
        <p:spPr>
          <a:xfrm>
            <a:off x="1007700" y="1582550"/>
            <a:ext cx="5129100" cy="2951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Bread on Wooden Background</a:t>
            </a:r>
            <a:r>
              <a:rPr lang="en" sz="1500">
                <a:solidFill>
                  <a:srgbClr val="000000"/>
                </a:solidFill>
                <a:latin typeface="Nunito Sans"/>
                <a:ea typeface="Nunito Sans"/>
                <a:cs typeface="Nunito Sans"/>
                <a:sym typeface="Nunito Sans"/>
              </a:rPr>
              <a:t> by Ales Krivec on Pexels</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Flatlay of Breads</a:t>
            </a:r>
            <a:r>
              <a:rPr lang="en" sz="1500">
                <a:solidFill>
                  <a:srgbClr val="000000"/>
                </a:solidFill>
                <a:latin typeface="Nunito Sans"/>
                <a:ea typeface="Nunito Sans"/>
                <a:cs typeface="Nunito Sans"/>
                <a:sym typeface="Nunito Sans"/>
              </a:rPr>
              <a:t> by Mariana Kurnyk on Pexels</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Person Cooking Noodles</a:t>
            </a:r>
            <a:r>
              <a:rPr lang="en" sz="1500">
                <a:solidFill>
                  <a:srgbClr val="000000"/>
                </a:solidFill>
                <a:latin typeface="Nunito Sans"/>
                <a:ea typeface="Nunito Sans"/>
                <a:cs typeface="Nunito Sans"/>
                <a:sym typeface="Nunito Sans"/>
              </a:rPr>
              <a:t> by Prince Photos on Pexels</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Glowing Embers in Close Up</a:t>
            </a:r>
            <a:r>
              <a:rPr lang="en" sz="1500">
                <a:solidFill>
                  <a:srgbClr val="000000"/>
                </a:solidFill>
                <a:latin typeface="Nunito Sans"/>
                <a:ea typeface="Nunito Sans"/>
                <a:cs typeface="Nunito Sans"/>
                <a:sym typeface="Nunito Sans"/>
              </a:rPr>
              <a:t> by Jan van Bizar on Pexels</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Wheat Field Under Gray Sky</a:t>
            </a:r>
            <a:r>
              <a:rPr lang="en" sz="1500">
                <a:solidFill>
                  <a:srgbClr val="000000"/>
                </a:solidFill>
                <a:latin typeface="Nunito Sans"/>
                <a:ea typeface="Nunito Sans"/>
                <a:cs typeface="Nunito Sans"/>
                <a:sym typeface="Nunito Sans"/>
              </a:rPr>
              <a:t> by Pixabay on Pexels</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View of River in Meandering Uninhabited Valley</a:t>
            </a:r>
            <a:r>
              <a:rPr lang="en" sz="1500">
                <a:solidFill>
                  <a:srgbClr val="000000"/>
                </a:solidFill>
                <a:latin typeface="Nunito Sans"/>
                <a:ea typeface="Nunito Sans"/>
                <a:cs typeface="Nunito Sans"/>
                <a:sym typeface="Nunito Sans"/>
              </a:rPr>
              <a:t> by Urtemud.89 on Pexels</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Dough and Hands</a:t>
            </a:r>
            <a:r>
              <a:rPr lang="en" sz="1500">
                <a:solidFill>
                  <a:srgbClr val="000000"/>
                </a:solidFill>
                <a:latin typeface="Nunito Sans"/>
                <a:ea typeface="Nunito Sans"/>
                <a:cs typeface="Nunito Sans"/>
                <a:sym typeface="Nunito Sans"/>
              </a:rPr>
              <a:t> by Nadya Spetnitskaya on Unsplash</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Sliced Bread</a:t>
            </a:r>
            <a:r>
              <a:rPr lang="en" sz="1500">
                <a:solidFill>
                  <a:srgbClr val="000000"/>
                </a:solidFill>
                <a:latin typeface="Nunito Sans"/>
                <a:ea typeface="Nunito Sans"/>
                <a:cs typeface="Nunito Sans"/>
                <a:sym typeface="Nunito Sans"/>
              </a:rPr>
              <a:t> by Jude Infantini on Unsplash</a:t>
            </a:r>
            <a:endParaRPr sz="150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1500" u="sng">
                <a:solidFill>
                  <a:srgbClr val="000000"/>
                </a:solidFill>
                <a:latin typeface="Nunito Sans"/>
                <a:ea typeface="Nunito Sans"/>
                <a:cs typeface="Nunito Sans"/>
                <a:sym typeface="Nunito Sans"/>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Sourdough Bread Loaf</a:t>
            </a:r>
            <a:r>
              <a:rPr lang="en" sz="1500">
                <a:solidFill>
                  <a:srgbClr val="000000"/>
                </a:solidFill>
                <a:latin typeface="Nunito Sans"/>
                <a:ea typeface="Nunito Sans"/>
                <a:cs typeface="Nunito Sans"/>
                <a:sym typeface="Nunito Sans"/>
              </a:rPr>
              <a:t> by Tommaso Urli on Unsplash</a:t>
            </a:r>
            <a:endParaRPr sz="1500">
              <a:latin typeface="Nunito Sans"/>
              <a:ea typeface="Nunito Sans"/>
              <a:cs typeface="Nunito Sans"/>
              <a:sym typeface="Nunito Sans"/>
            </a:endParaRPr>
          </a:p>
          <a:p>
            <a:pPr marL="0" lvl="0" indent="0" algn="l" rtl="0">
              <a:lnSpc>
                <a:spcPct val="100000"/>
              </a:lnSpc>
              <a:spcBef>
                <a:spcPts val="0"/>
              </a:spcBef>
              <a:spcAft>
                <a:spcPts val="0"/>
              </a:spcAft>
              <a:buNone/>
            </a:pPr>
            <a:r>
              <a:rPr lang="en" sz="1500">
                <a:latin typeface="Nunito Sans"/>
                <a:ea typeface="Nunito Sans"/>
                <a:cs typeface="Nunito Sans"/>
                <a:sym typeface="Nunito Sans"/>
              </a:rPr>
              <a:t>Presentation template by </a:t>
            </a:r>
            <a:r>
              <a:rPr lang="en" sz="1500" u="sng">
                <a:solidFill>
                  <a:schemeClr val="hlink"/>
                </a:solidFill>
                <a:latin typeface="Nunito Sans"/>
                <a:ea typeface="Nunito Sans"/>
                <a:cs typeface="Nunito Sans"/>
                <a:sym typeface="Nunito Sans"/>
                <a:hlinkClick r:id="rId12"/>
              </a:rPr>
              <a:t>SlidesCarnival</a:t>
            </a:r>
            <a:endParaRPr sz="1500">
              <a:latin typeface="Nunito Sans"/>
              <a:ea typeface="Nunito Sans"/>
              <a:cs typeface="Nunito Sans"/>
              <a:sym typeface="Nunito Sans"/>
            </a:endParaRPr>
          </a:p>
          <a:p>
            <a:pPr marL="0" lvl="0" indent="0" algn="l" rtl="0">
              <a:lnSpc>
                <a:spcPct val="100000"/>
              </a:lnSpc>
              <a:spcBef>
                <a:spcPts val="800"/>
              </a:spcBef>
              <a:spcAft>
                <a:spcPts val="800"/>
              </a:spcAft>
              <a:buNone/>
            </a:pPr>
            <a:endParaRPr sz="2400"/>
          </a:p>
        </p:txBody>
      </p:sp>
      <p:sp>
        <p:nvSpPr>
          <p:cNvPr id="345" name="Google Shape;345;p42"/>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346" name="Google Shape;346;p42"/>
          <p:cNvPicPr preferRelativeResize="0"/>
          <p:nvPr/>
        </p:nvPicPr>
        <p:blipFill rotWithShape="1">
          <a:blip r:embed="rId13">
            <a:alphaModFix/>
          </a:blip>
          <a:srcRect l="7402" r="7411"/>
          <a:stretch/>
        </p:blipFill>
        <p:spPr>
          <a:xfrm>
            <a:off x="6436200" y="304800"/>
            <a:ext cx="2402999" cy="4229100"/>
          </a:xfrm>
          <a:prstGeom prst="rect">
            <a:avLst/>
          </a:prstGeom>
          <a:noFill/>
          <a:ln w="9525" cap="flat" cmpd="sng">
            <a:solidFill>
              <a:schemeClr val="lt1"/>
            </a:solidFill>
            <a:prstDash val="solid"/>
            <a:miter lim="8000"/>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0"/>
        <p:cNvGrpSpPr/>
        <p:nvPr/>
      </p:nvGrpSpPr>
      <p:grpSpPr>
        <a:xfrm>
          <a:off x="0" y="0"/>
          <a:ext cx="0" cy="0"/>
          <a:chOff x="0" y="0"/>
          <a:chExt cx="0" cy="0"/>
        </a:xfrm>
      </p:grpSpPr>
      <p:sp>
        <p:nvSpPr>
          <p:cNvPr id="351" name="Google Shape;351;p43"/>
          <p:cNvSpPr txBox="1">
            <a:spLocks noGrp="1"/>
          </p:cNvSpPr>
          <p:nvPr>
            <p:ph type="ctrTitle"/>
          </p:nvPr>
        </p:nvSpPr>
        <p:spPr>
          <a:xfrm>
            <a:off x="1631500" y="2049175"/>
            <a:ext cx="3598200" cy="104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Thank you!</a:t>
            </a:r>
            <a:endParaRPr/>
          </a:p>
          <a:p>
            <a:pPr marL="0" lvl="0" indent="0" algn="l" rtl="0">
              <a:spcBef>
                <a:spcPts val="0"/>
              </a:spcBef>
              <a:spcAft>
                <a:spcPts val="0"/>
              </a:spcAft>
              <a:buNone/>
            </a:pPr>
            <a:r>
              <a:rPr lang="en" sz="2000"/>
              <a:t>Questions?</a:t>
            </a:r>
            <a:endParaRPr sz="2000"/>
          </a:p>
        </p:txBody>
      </p:sp>
      <p:sp>
        <p:nvSpPr>
          <p:cNvPr id="352" name="Google Shape;352;p43"/>
          <p:cNvSpPr txBox="1"/>
          <p:nvPr/>
        </p:nvSpPr>
        <p:spPr>
          <a:xfrm>
            <a:off x="469900" y="2263950"/>
            <a:ext cx="71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exend Deca Light"/>
                <a:ea typeface="Lexend Deca Light"/>
                <a:cs typeface="Lexend Deca Light"/>
                <a:sym typeface="Lexend Deca Light"/>
              </a:rPr>
              <a:t>LOEX</a:t>
            </a:r>
            <a:endParaRPr>
              <a:solidFill>
                <a:schemeClr val="lt1"/>
              </a:solidFill>
              <a:latin typeface="Lexend Deca Light"/>
              <a:ea typeface="Lexend Deca Light"/>
              <a:cs typeface="Lexend Deca Light"/>
              <a:sym typeface="Lexend Deca Light"/>
            </a:endParaRPr>
          </a:p>
          <a:p>
            <a:pPr marL="0" lvl="0" indent="0" algn="ctr" rtl="0">
              <a:spcBef>
                <a:spcPts val="0"/>
              </a:spcBef>
              <a:spcAft>
                <a:spcPts val="0"/>
              </a:spcAft>
              <a:buNone/>
            </a:pPr>
            <a:r>
              <a:rPr lang="en">
                <a:solidFill>
                  <a:schemeClr val="lt1"/>
                </a:solidFill>
                <a:latin typeface="Lexend Deca Light"/>
                <a:ea typeface="Lexend Deca Light"/>
                <a:cs typeface="Lexend Deca Light"/>
                <a:sym typeface="Lexend Deca Light"/>
              </a:rPr>
              <a:t>2023</a:t>
            </a:r>
            <a:endParaRPr>
              <a:solidFill>
                <a:schemeClr val="lt1"/>
              </a:solidFill>
              <a:latin typeface="Lexend Deca Light"/>
              <a:ea typeface="Lexend Deca Light"/>
              <a:cs typeface="Lexend Deca Light"/>
              <a:sym typeface="Lexend Dec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5"/>
          <p:cNvSpPr/>
          <p:nvPr/>
        </p:nvSpPr>
        <p:spPr>
          <a:xfrm>
            <a:off x="6665250" y="2598325"/>
            <a:ext cx="1818600" cy="221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a:spLocks noGrp="1"/>
          </p:cNvSpPr>
          <p:nvPr>
            <p:ph type="ctrTitle"/>
          </p:nvPr>
        </p:nvSpPr>
        <p:spPr>
          <a:xfrm>
            <a:off x="1631500" y="2049175"/>
            <a:ext cx="3598200" cy="104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Poll Results</a:t>
            </a:r>
            <a:endParaRPr sz="2200"/>
          </a:p>
        </p:txBody>
      </p:sp>
      <p:pic>
        <p:nvPicPr>
          <p:cNvPr id="119" name="Google Shape;119;p15"/>
          <p:cNvPicPr preferRelativeResize="0"/>
          <p:nvPr/>
        </p:nvPicPr>
        <p:blipFill>
          <a:blip r:embed="rId4">
            <a:alphaModFix/>
          </a:blip>
          <a:stretch>
            <a:fillRect/>
          </a:stretch>
        </p:blipFill>
        <p:spPr>
          <a:xfrm>
            <a:off x="6828250" y="2786574"/>
            <a:ext cx="1463600" cy="1463625"/>
          </a:xfrm>
          <a:prstGeom prst="rect">
            <a:avLst/>
          </a:prstGeom>
          <a:noFill/>
          <a:ln>
            <a:noFill/>
          </a:ln>
        </p:spPr>
      </p:pic>
      <p:sp>
        <p:nvSpPr>
          <p:cNvPr id="120" name="Google Shape;120;p15"/>
          <p:cNvSpPr txBox="1"/>
          <p:nvPr/>
        </p:nvSpPr>
        <p:spPr>
          <a:xfrm>
            <a:off x="6828250" y="4269100"/>
            <a:ext cx="1914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Nunito Sans"/>
                <a:ea typeface="Nunito Sans"/>
                <a:cs typeface="Nunito Sans"/>
                <a:sym typeface="Nunito Sans"/>
              </a:rPr>
              <a:t>PollEverywhere</a:t>
            </a:r>
            <a:br>
              <a:rPr lang="en" sz="1000" b="1">
                <a:solidFill>
                  <a:schemeClr val="dk1"/>
                </a:solidFill>
                <a:latin typeface="Nunito Sans"/>
                <a:ea typeface="Nunito Sans"/>
                <a:cs typeface="Nunito Sans"/>
                <a:sym typeface="Nunito Sans"/>
              </a:rPr>
            </a:br>
            <a:r>
              <a:rPr lang="en" sz="1000" b="1">
                <a:solidFill>
                  <a:schemeClr val="dk1"/>
                </a:solidFill>
                <a:latin typeface="Nunito Sans"/>
                <a:ea typeface="Nunito Sans"/>
                <a:cs typeface="Nunito Sans"/>
                <a:sym typeface="Nunito Sans"/>
              </a:rPr>
              <a:t>tinyurl.com/loextourpoll</a:t>
            </a:r>
            <a:endParaRPr sz="1000" b="1">
              <a:solidFill>
                <a:schemeClr val="dk1"/>
              </a:solidFill>
              <a:latin typeface="Nunito Sans"/>
              <a:ea typeface="Nunito Sans"/>
              <a:cs typeface="Nunito Sans"/>
              <a:sym typeface="Nunito Sans"/>
            </a:endParaRPr>
          </a:p>
        </p:txBody>
      </p:sp>
      <p:sp>
        <p:nvSpPr>
          <p:cNvPr id="121" name="Google Shape;121;p15"/>
          <p:cNvSpPr txBox="1"/>
          <p:nvPr/>
        </p:nvSpPr>
        <p:spPr>
          <a:xfrm>
            <a:off x="469900" y="2263950"/>
            <a:ext cx="71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Lexend Deca Light"/>
                <a:ea typeface="Lexend Deca Light"/>
                <a:cs typeface="Lexend Deca Light"/>
                <a:sym typeface="Lexend Deca Light"/>
              </a:rPr>
              <a:t>LOEX</a:t>
            </a:r>
            <a:endParaRPr>
              <a:solidFill>
                <a:srgbClr val="FFFFFF"/>
              </a:solidFill>
              <a:latin typeface="Lexend Deca Light"/>
              <a:ea typeface="Lexend Deca Light"/>
              <a:cs typeface="Lexend Deca Light"/>
              <a:sym typeface="Lexend Deca Light"/>
            </a:endParaRPr>
          </a:p>
          <a:p>
            <a:pPr marL="0" lvl="0" indent="0" algn="ctr" rtl="0">
              <a:spcBef>
                <a:spcPts val="0"/>
              </a:spcBef>
              <a:spcAft>
                <a:spcPts val="0"/>
              </a:spcAft>
              <a:buNone/>
            </a:pPr>
            <a:r>
              <a:rPr lang="en">
                <a:solidFill>
                  <a:srgbClr val="FFFFFF"/>
                </a:solidFill>
                <a:latin typeface="Lexend Deca Light"/>
                <a:ea typeface="Lexend Deca Light"/>
                <a:cs typeface="Lexend Deca Light"/>
                <a:sym typeface="Lexend Deca Light"/>
              </a:rPr>
              <a:t>2023</a:t>
            </a:r>
            <a:endParaRPr>
              <a:solidFill>
                <a:srgbClr val="FFFFFF"/>
              </a:solidFill>
              <a:latin typeface="Lexend Deca Light"/>
              <a:ea typeface="Lexend Deca Light"/>
              <a:cs typeface="Lexend Deca Light"/>
              <a:sym typeface="Lexend Deca Light"/>
            </a:endParaRPr>
          </a:p>
        </p:txBody>
      </p:sp>
      <p:cxnSp>
        <p:nvCxnSpPr>
          <p:cNvPr id="122" name="Google Shape;122;p15"/>
          <p:cNvCxnSpPr>
            <a:stCxn id="117" idx="1"/>
            <a:endCxn id="117" idx="3"/>
          </p:cNvCxnSpPr>
          <p:nvPr/>
        </p:nvCxnSpPr>
        <p:spPr>
          <a:xfrm>
            <a:off x="6665250" y="3707275"/>
            <a:ext cx="1818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16"/>
          <p:cNvSpPr txBox="1">
            <a:spLocks noGrp="1"/>
          </p:cNvSpPr>
          <p:nvPr>
            <p:ph type="ctrTitle"/>
          </p:nvPr>
        </p:nvSpPr>
        <p:spPr>
          <a:xfrm>
            <a:off x="1612525" y="1113500"/>
            <a:ext cx="3010200" cy="9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000"/>
              <a:t>Context</a:t>
            </a:r>
            <a:endParaRPr sz="5000"/>
          </a:p>
        </p:txBody>
      </p:sp>
      <p:sp>
        <p:nvSpPr>
          <p:cNvPr id="128" name="Google Shape;128;p16"/>
          <p:cNvSpPr txBox="1">
            <a:spLocks noGrp="1"/>
          </p:cNvSpPr>
          <p:nvPr>
            <p:ph type="subTitle" idx="1"/>
          </p:nvPr>
        </p:nvSpPr>
        <p:spPr>
          <a:xfrm>
            <a:off x="1612525" y="2141608"/>
            <a:ext cx="2788800" cy="7848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129" name="Google Shape;129;p16"/>
          <p:cNvSpPr txBox="1"/>
          <p:nvPr/>
        </p:nvSpPr>
        <p:spPr>
          <a:xfrm>
            <a:off x="309375" y="309375"/>
            <a:ext cx="1042800" cy="1352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6000">
                <a:solidFill>
                  <a:schemeClr val="lt1"/>
                </a:solidFill>
                <a:latin typeface="Lexend Deca"/>
                <a:ea typeface="Lexend Deca"/>
                <a:cs typeface="Lexend Deca"/>
                <a:sym typeface="Lexend Deca"/>
              </a:rPr>
              <a:t>1</a:t>
            </a:r>
            <a:endParaRPr sz="6000">
              <a:solidFill>
                <a:schemeClr val="lt1"/>
              </a:solidFill>
              <a:latin typeface="Lexend Deca"/>
              <a:ea typeface="Lexend Deca"/>
              <a:cs typeface="Lexend Deca"/>
              <a:sym typeface="Lexend Dec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702900" y="1445600"/>
            <a:ext cx="3915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Cell phone view</a:t>
            </a:r>
            <a:endParaRPr/>
          </a:p>
        </p:txBody>
      </p:sp>
      <p:sp>
        <p:nvSpPr>
          <p:cNvPr id="135" name="Google Shape;135;p17"/>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136" name="Google Shape;136;p17"/>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37" name="Google Shape;137;p17"/>
          <p:cNvPicPr preferRelativeResize="0"/>
          <p:nvPr/>
        </p:nvPicPr>
        <p:blipFill>
          <a:blip r:embed="rId3">
            <a:alphaModFix/>
          </a:blip>
          <a:stretch>
            <a:fillRect/>
          </a:stretch>
        </p:blipFill>
        <p:spPr>
          <a:xfrm>
            <a:off x="-927400" y="-784582"/>
            <a:ext cx="10071398" cy="67126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702900" y="1445600"/>
            <a:ext cx="3915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Cell phone view</a:t>
            </a:r>
            <a:endParaRPr/>
          </a:p>
        </p:txBody>
      </p:sp>
      <p:sp>
        <p:nvSpPr>
          <p:cNvPr id="143" name="Google Shape;143;p18"/>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144" name="Google Shape;144;p18"/>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45" name="Google Shape;145;p18"/>
          <p:cNvPicPr preferRelativeResize="0"/>
          <p:nvPr/>
        </p:nvPicPr>
        <p:blipFill>
          <a:blip r:embed="rId3">
            <a:alphaModFix/>
          </a:blip>
          <a:stretch>
            <a:fillRect/>
          </a:stretch>
        </p:blipFill>
        <p:spPr>
          <a:xfrm>
            <a:off x="-194950" y="-384375"/>
            <a:ext cx="9381499" cy="6252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ctrTitle" idx="4294967295"/>
          </p:nvPr>
        </p:nvSpPr>
        <p:spPr>
          <a:xfrm>
            <a:off x="855300" y="495600"/>
            <a:ext cx="74334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solidFill>
                  <a:schemeClr val="accent1"/>
                </a:solidFill>
              </a:rPr>
              <a:t>26,000 FTE</a:t>
            </a:r>
            <a:endParaRPr sz="4800">
              <a:solidFill>
                <a:schemeClr val="accent1"/>
              </a:solidFill>
            </a:endParaRPr>
          </a:p>
        </p:txBody>
      </p:sp>
      <p:sp>
        <p:nvSpPr>
          <p:cNvPr id="151" name="Google Shape;151;p19"/>
          <p:cNvSpPr txBox="1">
            <a:spLocks noGrp="1"/>
          </p:cNvSpPr>
          <p:nvPr>
            <p:ph type="subTitle" idx="4294967295"/>
          </p:nvPr>
        </p:nvSpPr>
        <p:spPr>
          <a:xfrm>
            <a:off x="855300" y="1411308"/>
            <a:ext cx="74334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400"/>
              <a:t>Fall 2022</a:t>
            </a:r>
            <a:endParaRPr sz="2400"/>
          </a:p>
        </p:txBody>
      </p:sp>
      <p:sp>
        <p:nvSpPr>
          <p:cNvPr id="152" name="Google Shape;152;p19"/>
          <p:cNvSpPr txBox="1">
            <a:spLocks noGrp="1"/>
          </p:cNvSpPr>
          <p:nvPr>
            <p:ph type="ctrTitle" idx="4294967295"/>
          </p:nvPr>
        </p:nvSpPr>
        <p:spPr>
          <a:xfrm>
            <a:off x="855300" y="3124493"/>
            <a:ext cx="74334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solidFill>
                  <a:schemeClr val="accent1"/>
                </a:solidFill>
              </a:rPr>
              <a:t>HSI / R1</a:t>
            </a:r>
            <a:endParaRPr sz="4800">
              <a:solidFill>
                <a:schemeClr val="accent1"/>
              </a:solidFill>
            </a:endParaRPr>
          </a:p>
        </p:txBody>
      </p:sp>
      <p:sp>
        <p:nvSpPr>
          <p:cNvPr id="153" name="Google Shape;153;p19"/>
          <p:cNvSpPr txBox="1">
            <a:spLocks noGrp="1"/>
          </p:cNvSpPr>
          <p:nvPr>
            <p:ph type="subTitle" idx="4294967295"/>
          </p:nvPr>
        </p:nvSpPr>
        <p:spPr>
          <a:xfrm>
            <a:off x="855300" y="4040201"/>
            <a:ext cx="74334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sz="2400"/>
          </a:p>
        </p:txBody>
      </p:sp>
      <p:sp>
        <p:nvSpPr>
          <p:cNvPr id="154" name="Google Shape;154;p19"/>
          <p:cNvSpPr txBox="1">
            <a:spLocks noGrp="1"/>
          </p:cNvSpPr>
          <p:nvPr>
            <p:ph type="ctrTitle" idx="4294967295"/>
          </p:nvPr>
        </p:nvSpPr>
        <p:spPr>
          <a:xfrm>
            <a:off x="855300" y="1810047"/>
            <a:ext cx="74334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solidFill>
                  <a:schemeClr val="accent1"/>
                </a:solidFill>
              </a:rPr>
              <a:t>3,509</a:t>
            </a:r>
            <a:endParaRPr sz="4800">
              <a:solidFill>
                <a:schemeClr val="accent1"/>
              </a:solidFill>
            </a:endParaRPr>
          </a:p>
        </p:txBody>
      </p:sp>
      <p:sp>
        <p:nvSpPr>
          <p:cNvPr id="155" name="Google Shape;155;p19"/>
          <p:cNvSpPr txBox="1">
            <a:spLocks noGrp="1"/>
          </p:cNvSpPr>
          <p:nvPr>
            <p:ph type="subTitle" idx="4294967295"/>
          </p:nvPr>
        </p:nvSpPr>
        <p:spPr>
          <a:xfrm>
            <a:off x="855300" y="2725755"/>
            <a:ext cx="74334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400"/>
              <a:t>FY students in fall 2022</a:t>
            </a:r>
            <a:endParaRPr sz="2400"/>
          </a:p>
        </p:txBody>
      </p:sp>
      <p:sp>
        <p:nvSpPr>
          <p:cNvPr id="156" name="Google Shape;156;p19"/>
          <p:cNvSpPr txBox="1">
            <a:spLocks noGrp="1"/>
          </p:cNvSpPr>
          <p:nvPr>
            <p:ph type="sldNum" idx="12"/>
          </p:nvPr>
        </p:nvSpPr>
        <p:spPr>
          <a:xfrm>
            <a:off x="8833200" y="2262825"/>
            <a:ext cx="310800" cy="60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157" name="Google Shape;157;p19"/>
          <p:cNvPicPr preferRelativeResize="0"/>
          <p:nvPr/>
        </p:nvPicPr>
        <p:blipFill>
          <a:blip r:embed="rId3">
            <a:alphaModFix/>
          </a:blip>
          <a:stretch>
            <a:fillRect/>
          </a:stretch>
        </p:blipFill>
        <p:spPr>
          <a:xfrm>
            <a:off x="6070757" y="650500"/>
            <a:ext cx="2217944" cy="1466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702900" y="1445600"/>
            <a:ext cx="422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Broader Context</a:t>
            </a:r>
            <a:endParaRPr/>
          </a:p>
        </p:txBody>
      </p:sp>
      <p:sp>
        <p:nvSpPr>
          <p:cNvPr id="163" name="Google Shape;163;p20"/>
          <p:cNvSpPr txBox="1">
            <a:spLocks noGrp="1"/>
          </p:cNvSpPr>
          <p:nvPr>
            <p:ph type="body" idx="1"/>
          </p:nvPr>
        </p:nvSpPr>
        <p:spPr>
          <a:xfrm>
            <a:off x="1006800" y="2268300"/>
            <a:ext cx="3611400" cy="2265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a:p>
        </p:txBody>
      </p:sp>
      <p:sp>
        <p:nvSpPr>
          <p:cNvPr id="164" name="Google Shape;164;p20"/>
          <p:cNvSpPr txBox="1">
            <a:spLocks noGrp="1"/>
          </p:cNvSpPr>
          <p:nvPr>
            <p:ph type="sldNum" idx="12"/>
          </p:nvPr>
        </p:nvSpPr>
        <p:spPr>
          <a:xfrm>
            <a:off x="8229600" y="4533850"/>
            <a:ext cx="609600" cy="609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65" name="Google Shape;165;p20"/>
          <p:cNvPicPr preferRelativeResize="0"/>
          <p:nvPr/>
        </p:nvPicPr>
        <p:blipFill rotWithShape="1">
          <a:blip r:embed="rId3">
            <a:alphaModFix/>
          </a:blip>
          <a:srcRect l="17862" r="17862"/>
          <a:stretch/>
        </p:blipFill>
        <p:spPr>
          <a:xfrm>
            <a:off x="4771100" y="315375"/>
            <a:ext cx="4068101" cy="4218474"/>
          </a:xfrm>
          <a:prstGeom prst="rect">
            <a:avLst/>
          </a:prstGeom>
          <a:noFill/>
          <a:ln>
            <a:noFill/>
          </a:ln>
        </p:spPr>
      </p:pic>
    </p:spTree>
  </p:cSld>
  <p:clrMapOvr>
    <a:masterClrMapping/>
  </p:clrMapOvr>
</p:sld>
</file>

<file path=ppt/theme/theme1.xml><?xml version="1.0" encoding="utf-8"?>
<a:theme xmlns:a="http://schemas.openxmlformats.org/drawingml/2006/main" name="Egeon template">
  <a:themeElements>
    <a:clrScheme name="Custom 347">
      <a:dk1>
        <a:srgbClr val="1B151B"/>
      </a:dk1>
      <a:lt1>
        <a:srgbClr val="FFFFFF"/>
      </a:lt1>
      <a:dk2>
        <a:srgbClr val="9E8D8B"/>
      </a:dk2>
      <a:lt2>
        <a:srgbClr val="F0EBE9"/>
      </a:lt2>
      <a:accent1>
        <a:srgbClr val="FF5454"/>
      </a:accent1>
      <a:accent2>
        <a:srgbClr val="F88326"/>
      </a:accent2>
      <a:accent3>
        <a:srgbClr val="C97140"/>
      </a:accent3>
      <a:accent4>
        <a:srgbClr val="FFB900"/>
      </a:accent4>
      <a:accent5>
        <a:srgbClr val="92C532"/>
      </a:accent5>
      <a:accent6>
        <a:srgbClr val="9F55A5"/>
      </a:accent6>
      <a:hlink>
        <a:srgbClr val="FF5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4663</Words>
  <Application>Microsoft Office PowerPoint</Application>
  <PresentationFormat>On-screen Show (16:9)</PresentationFormat>
  <Paragraphs>236</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Nunito Sans Medium</vt:lpstr>
      <vt:lpstr>Arial</vt:lpstr>
      <vt:lpstr>Nunito Sans Light</vt:lpstr>
      <vt:lpstr>Lexend Deca Light</vt:lpstr>
      <vt:lpstr>Lexend Deca</vt:lpstr>
      <vt:lpstr>Nunito Sans</vt:lpstr>
      <vt:lpstr>Egeon template</vt:lpstr>
      <vt:lpstr>Served Fresh Daily Welcoming Students with an On-site, Asynchronous Tour</vt:lpstr>
      <vt:lpstr>Served Fresh Daily Welcoming Students with an On-site, Asynchronous Tour  Adrienne Warner adriennew@unm.edu</vt:lpstr>
      <vt:lpstr>AGENDA</vt:lpstr>
      <vt:lpstr>Poll Results</vt:lpstr>
      <vt:lpstr>Context</vt:lpstr>
      <vt:lpstr>Cell phone view</vt:lpstr>
      <vt:lpstr>Cell phone view</vt:lpstr>
      <vt:lpstr>26,000 FTE</vt:lpstr>
      <vt:lpstr>Broader Context</vt:lpstr>
      <vt:lpstr>PowerPoint Presentation</vt:lpstr>
      <vt:lpstr>Broader Context</vt:lpstr>
      <vt:lpstr>Project Design</vt:lpstr>
      <vt:lpstr>Backward Design </vt:lpstr>
      <vt:lpstr>Design Thinking </vt:lpstr>
      <vt:lpstr>Significant Research On the Experience of Libraries</vt:lpstr>
      <vt:lpstr>Significant Research On the Experience of Libraries</vt:lpstr>
      <vt:lpstr>How It Works</vt:lpstr>
      <vt:lpstr>Print &amp; Tech</vt:lpstr>
      <vt:lpstr>On Site</vt:lpstr>
      <vt:lpstr>How It Went</vt:lpstr>
      <vt:lpstr>203 survey responses </vt:lpstr>
      <vt:lpstr>Beyond the Foyer</vt:lpstr>
      <vt:lpstr>Served Fresh</vt:lpstr>
      <vt:lpstr>Students</vt:lpstr>
      <vt:lpstr>Instruction Program</vt:lpstr>
      <vt:lpstr>What Next?</vt:lpstr>
      <vt:lpstr>PowerPoint Presentation</vt:lpstr>
      <vt:lpstr>References</vt:lpstr>
      <vt:lpstr>References, continued</vt:lpstr>
      <vt:lpstr>Image Credits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Served Fresh Daily Welcoming Students with an On-site, Asynchronous Tour</dc:title>
  <cp:lastModifiedBy>Adrienne</cp:lastModifiedBy>
  <cp:revision>1</cp:revision>
  <dcterms:modified xsi:type="dcterms:W3CDTF">2023-05-19T21:11:21Z</dcterms:modified>
</cp:coreProperties>
</file>