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3"/>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Lst>
  <p:sldSz cx="18288000" cy="10287000"/>
  <p:notesSz cx="6858000" cy="9144000"/>
  <p:embeddedFontLst>
    <p:embeddedFont>
      <p:font typeface="Source Sans Pro" charset="1" panose="020B0503030403020204"/>
      <p:regular r:id="rId6"/>
    </p:embeddedFont>
    <p:embeddedFont>
      <p:font typeface="Source Sans Pro Bold" charset="1" panose="020B0703030403020204"/>
      <p:regular r:id="rId7"/>
    </p:embeddedFont>
    <p:embeddedFont>
      <p:font typeface="Source Sans Pro Italics" charset="1" panose="020B0503030403090204"/>
      <p:regular r:id="rId8"/>
    </p:embeddedFont>
    <p:embeddedFont>
      <p:font typeface="Source Sans Pro Bold Italics" charset="1" panose="020B0703030403090204"/>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Roboto" charset="1" panose="02000000000000000000"/>
      <p:regular r:id="rId14"/>
    </p:embeddedFont>
    <p:embeddedFont>
      <p:font typeface="Roboto Bold" charset="1" panose="02000000000000000000"/>
      <p:regular r:id="rId15"/>
    </p:embeddedFont>
    <p:embeddedFont>
      <p:font typeface="Roboto Italics" charset="1" panose="02000000000000000000"/>
      <p:regular r:id="rId16"/>
    </p:embeddedFont>
    <p:embeddedFont>
      <p:font typeface="Roboto Bold Italics" charset="1" panose="020000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notesMasters/notesMaster1.xml" Type="http://schemas.openxmlformats.org/officeDocument/2006/relationships/notesMaster"/><Relationship Id="rId34" Target="theme/theme2.xml" Type="http://schemas.openxmlformats.org/officeDocument/2006/relationships/theme"/><Relationship Id="rId35" Target="notesSlides/notesSlide1.xml" Type="http://schemas.openxmlformats.org/officeDocument/2006/relationships/notesSlide"/><Relationship Id="rId36" Target="notesSlides/notesSlide2.xml" Type="http://schemas.openxmlformats.org/officeDocument/2006/relationships/notesSlide"/><Relationship Id="rId37" Target="notesSlides/notesSlide3.xml" Type="http://schemas.openxmlformats.org/officeDocument/2006/relationships/notesSlide"/><Relationship Id="rId38" Target="notesSlides/notesSlide4.xml" Type="http://schemas.openxmlformats.org/officeDocument/2006/relationships/notesSlide"/><Relationship Id="rId39" Target="notesSlides/notesSlide5.xml" Type="http://schemas.openxmlformats.org/officeDocument/2006/relationships/notesSlide"/><Relationship Id="rId4" Target="theme/theme1.xml" Type="http://schemas.openxmlformats.org/officeDocument/2006/relationships/theme"/><Relationship Id="rId40" Target="notesSlides/notesSlide6.xml" Type="http://schemas.openxmlformats.org/officeDocument/2006/relationships/notesSlide"/><Relationship Id="rId41" Target="notesSlides/notesSlide7.xml" Type="http://schemas.openxmlformats.org/officeDocument/2006/relationships/notesSlide"/><Relationship Id="rId42" Target="notesSlides/notesSlide8.xml" Type="http://schemas.openxmlformats.org/officeDocument/2006/relationships/notesSlide"/><Relationship Id="rId43" Target="notesSlides/notesSlide9.xml" Type="http://schemas.openxmlformats.org/officeDocument/2006/relationships/notesSlide"/><Relationship Id="rId44" Target="notesSlides/notesSlide10.xml" Type="http://schemas.openxmlformats.org/officeDocument/2006/relationships/notesSlide"/><Relationship Id="rId45" Target="notesSlides/notesSlide11.xml" Type="http://schemas.openxmlformats.org/officeDocument/2006/relationships/notesSlide"/><Relationship Id="rId46" Target="notesSlides/notesSlide12.xml" Type="http://schemas.openxmlformats.org/officeDocument/2006/relationships/notesSlide"/><Relationship Id="rId47" Target="notesSlides/notesSlide13.xml" Type="http://schemas.openxmlformats.org/officeDocument/2006/relationships/notesSlide"/><Relationship Id="rId48" Target="notesSlides/notesSlide14.xml" Type="http://schemas.openxmlformats.org/officeDocument/2006/relationships/note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Name</a:t>
            </a:r>
          </a:p>
          <a:p>
            <a:r>
              <a:rPr lang="en-US"/>
              <a:t>Alexandra with AAMG</a:t>
            </a:r>
          </a:p>
          <a:p>
            <a:r>
              <a:rPr lang="en-US"/>
              <a:t>-- Alex &amp; Ashleigh Coren</a:t>
            </a:r>
          </a:p>
          <a:p>
            <a:r>
              <a:rPr lang="en-US"/>
              <a:t>- Take breaks as you need!</a:t>
            </a:r>
          </a:p>
          <a:p>
            <a:r>
              <a:rPr lang="en-US"/>
              <a:t>- Choose to engage, lean in.</a:t>
            </a:r>
          </a:p>
          <a:p>
            <a:r>
              <a:rPr lang="en-US"/>
              <a:t/>
            </a:r>
          </a:p>
          <a:p>
            <a:r>
              <a:rPr lang="en-US"/>
              <a:t>Impetus for collaboration--</a:t>
            </a:r>
          </a:p>
          <a:p>
            <a:r>
              <a:rPr lang="en-US"/>
              <a:t>Seeing similarities between students coming to art exhibits/interacting and students in the library (GETTING STUDENTS CURIOUS)</a:t>
            </a:r>
          </a:p>
          <a:p>
            <a:r>
              <a:rPr lang="en-US"/>
              <a:t>Combining VTS with ACRLs Framework, particularly the frames</a:t>
            </a:r>
          </a:p>
          <a:p>
            <a:r>
              <a:rPr lang="en-US"/>
              <a:t>-Research as Inquiry</a:t>
            </a:r>
          </a:p>
          <a:p>
            <a:r>
              <a:rPr lang="en-US"/>
              <a:t>-Scholarship as Conversation</a:t>
            </a:r>
          </a:p>
          <a:p>
            <a:r>
              <a:rPr lang="en-US"/>
              <a:t/>
            </a:r>
          </a:p>
          <a:p>
            <a:r>
              <a:rPr lang="en-US"/>
              <a:t>To make sure I best use our time together, let's jump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VTS is a research-based teaching method focusing on a teacher-facilitated discussion surrounding carefully selected images for a student-centered discussion discovery process to take place. Created by Philip Yenawine and Abigail Housen.</a:t>
            </a:r>
          </a:p>
          <a:p>
            <a:r>
              <a:rPr lang="en-US"/>
              <a:t/>
            </a:r>
          </a:p>
          <a:p>
            <a:r>
              <a:rPr lang="en-US"/>
              <a:t>VTS draws its theoretical underpinnings from cognitive developmental psychology, most notably Vygotsky with his emphasis on speech as a precursor to thought.</a:t>
            </a:r>
          </a:p>
          <a:p>
            <a:r>
              <a:rPr lang="en-US"/>
              <a:t/>
            </a:r>
          </a:p>
          <a:p>
            <a:r>
              <a:rPr lang="en-US"/>
              <a:t>“During VTS lessons:</a:t>
            </a:r>
          </a:p>
          <a:p>
            <a:r>
              <a:rPr lang="en-US"/>
              <a:t>- All students must have ample opportunity to point out what they see in the art they examine and express their opinions about it;</a:t>
            </a:r>
          </a:p>
          <a:p>
            <a:r>
              <a:rPr lang="en-US"/>
              <a:t>- Student must know that their thoughts are heard, understood, and valued;</a:t>
            </a:r>
          </a:p>
          <a:p>
            <a:r>
              <a:rPr lang="en-US"/>
              <a:t>- Student must provide evidence to explain their interpretive comments; and</a:t>
            </a:r>
          </a:p>
          <a:p>
            <a:r>
              <a:rPr lang="en-US"/>
              <a:t>- Student must see that each comment contributes to the group process of mining the art of multiple meanings.”</a:t>
            </a:r>
          </a:p>
          <a:p>
            <a:r>
              <a:rPr lang="en-US"/>
              <a:t/>
            </a:r>
          </a:p>
          <a:p>
            <a:r>
              <a:rPr lang="en-US"/>
              <a:t>“The curriculum works best if you follow certain basic, logical, rules:</a:t>
            </a:r>
          </a:p>
          <a:p>
            <a:r>
              <a:rPr lang="en-US"/>
              <a:t>-Ask the questions provided to initiate an active process of discovery and probing on the part of the students.</a:t>
            </a:r>
          </a:p>
          <a:p>
            <a:r>
              <a:rPr lang="en-US"/>
              <a:t>-Listen carefully to and acknowledge every answer by looking with the students at the image, pointing to those details mentioned, and paraphrasing what students say.</a:t>
            </a:r>
          </a:p>
          <a:p>
            <a:r>
              <a:rPr lang="en-US"/>
              <a:t>-Facilitate the discussion as it progresses, linking various converging and diverging opinions and helping students to synthesize a variety of viewpoints.</a:t>
            </a:r>
          </a:p>
          <a:p>
            <a:r>
              <a:rPr lang="en-US"/>
              <a:t>-Encourage further inquiry, keeping the process open-ended and asking students to stretch and search for information beyond what they know.”</a:t>
            </a:r>
          </a:p>
          <a:p>
            <a:r>
              <a:rPr lang="en-US"/>
              <a:t/>
            </a:r>
          </a:p>
          <a:p>
            <a:r>
              <a:rPr lang="en-US"/>
              <a:t/>
            </a:r>
          </a:p>
          <a:p>
            <a:r>
              <a:rPr lang="en-US"/>
              <a:t>Yenawine and Housen sought to empower even the youngest viewers to interpret artwork for themselves.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Sonja Hinrichsen</a:t>
            </a:r>
          </a:p>
          <a:p>
            <a:r>
              <a:rPr lang="en-US"/>
              <a:t/>
            </a:r>
          </a:p>
          <a:p>
            <a:r>
              <a:rPr lang="en-US"/>
              <a:t>Big Circle (from Snow Drawings)</a:t>
            </a:r>
          </a:p>
          <a:p>
            <a:r>
              <a:rPr lang="en-US"/>
              <a:t/>
            </a:r>
          </a:p>
          <a:p>
            <a:r>
              <a:rPr lang="en-US"/>
              <a:t>2009, 2009.11.1.5</a:t>
            </a:r>
          </a:p>
          <a:p>
            <a:r>
              <a:rPr lang="en-US"/>
              <a:t/>
            </a:r>
          </a:p>
          <a:p>
            <a:r>
              <a:rPr lang="en-US"/>
              <a:t>21-3/16(H) x 25-15/16(W) (Framed)</a:t>
            </a:r>
          </a:p>
          <a:p>
            <a:r>
              <a:rPr lang="en-US"/>
              <a:t/>
            </a:r>
          </a:p>
          <a:p>
            <a:r>
              <a:rPr lang="en-US"/>
              <a:t>Ink Jet Print</a:t>
            </a:r>
          </a:p>
          <a:p>
            <a:r>
              <a:rPr lang="en-US"/>
              <a:t/>
            </a:r>
          </a:p>
          <a:p>
            <a:r>
              <a:rPr lang="en-US"/>
              <a:t>Best practices in the library:</a:t>
            </a:r>
          </a:p>
          <a:p>
            <a:r>
              <a:rPr lang="en-US"/>
              <a:t/>
            </a:r>
          </a:p>
          <a:p>
            <a:r>
              <a:rPr lang="en-US"/>
              <a:t>Think of the role curiosity plays in scholarship-- it's the first words on a blank page!</a:t>
            </a:r>
          </a:p>
          <a:p>
            <a:r>
              <a:rPr lang="en-US"/>
              <a:t/>
            </a:r>
          </a:p>
          <a:p>
            <a:r>
              <a:rPr lang="en-US"/>
              <a:t>1. Have someone who knows art help you find an image/artwork!</a:t>
            </a:r>
          </a:p>
          <a:p>
            <a:r>
              <a:rPr lang="en-US"/>
              <a:t/>
            </a:r>
          </a:p>
          <a:p>
            <a:r>
              <a:rPr lang="en-US"/>
              <a:t>2. Recall the dispositions and practices of the frames Research as Inquiry and Scholarship as Conversation</a:t>
            </a:r>
          </a:p>
          <a:p>
            <a:r>
              <a:rPr lang="en-US"/>
              <a:t>- "appreciate that a question may appear to be simple but still disruptive and important to research"</a:t>
            </a:r>
          </a:p>
          <a:p>
            <a:r>
              <a:rPr lang="en-US"/>
              <a:t>- "demonstrate intellectual humility"</a:t>
            </a:r>
          </a:p>
          <a:p>
            <a:r>
              <a:rPr lang="en-US"/>
              <a:t>- "critically evaluate contributions made by others in participatory information environments"</a:t>
            </a:r>
          </a:p>
          <a:p>
            <a:r>
              <a:rPr lang="en-US"/>
              <a:t>- "recognize that scholarly conversations take place in various venues"</a:t>
            </a:r>
          </a:p>
          <a:p>
            <a:r>
              <a:rPr lang="en-US"/>
              <a:t>- "suspend judgment on the value of a particular piece of scholarship until the larger context for the scholarly conversation is better understood"</a:t>
            </a:r>
          </a:p>
          <a:p>
            <a:r>
              <a:rPr lang="en-US"/>
              <a:t/>
            </a:r>
          </a:p>
          <a:p>
            <a:r>
              <a:rPr lang="en-US"/>
              <a:t>-Remind students about the importance of inquiry in research: in relation to search terms, making connections, and being in conversation with existing work.</a:t>
            </a:r>
          </a:p>
          <a:p>
            <a:r>
              <a:rPr lang="en-US"/>
              <a:t/>
            </a:r>
          </a:p>
          <a:p>
            <a:r>
              <a:rPr lang="en-US"/>
              <a:t>***Empower students that they have a voice that is critical and valuable.</a:t>
            </a:r>
          </a:p>
          <a:p>
            <a:r>
              <a:rPr lang="en-US"/>
              <a:t>- "By the time they reach middle school, many students have already defined themselves in fixed terms according to their perceived reading and writing abilities. They have decided who is “good” at reading and comprehending text and who is not, and these self-designations can block their willingness to take risks (Dweck, 2006; Johnston, 2011). Yet students may experience it as a more open invitation when we invite them to tell us what they think is going on in a painting or sculpture, especially if it is an unfamiliar work."</a:t>
            </a:r>
          </a:p>
          <a:p>
            <a:r>
              <a:rPr lang="en-US"/>
              <a:t/>
            </a:r>
          </a:p>
          <a:p>
            <a:r>
              <a:rPr lang="en-US"/>
              <a:t>3. We talk about research being iterative- it keeps going after the project/paper is ‘complete’-- VTS discussions mirror the iterative process: “letting students think they have ‘completed’ a discussion of a work of art is misleading. One of the wonderful aspects of art is the fact that it can be revisited many times productively…The best way a to end a class is to complement students on how well they probed a particular image, for example, or how carefully they listened to one another” (2009, p.8).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Georges Merillon in the exhibition "Deforestation"</a:t>
            </a:r>
          </a:p>
          <a:p>
            <a:r>
              <a:rPr lang="en-US"/>
              <a:t/>
            </a:r>
          </a:p>
          <a:p>
            <a:r>
              <a:rPr lang="en-US"/>
              <a:t>I presented this image to a class called "Mythbusting Tropical Nature".</a:t>
            </a:r>
          </a:p>
          <a:p>
            <a:r>
              <a:rPr lang="en-US"/>
              <a:t/>
            </a:r>
          </a:p>
          <a:p>
            <a:r>
              <a:rPr lang="en-US"/>
              <a:t>I work at a predominantly white institution in the Midwest and the students struggled to know how to describe the two figures in the image. (we had LOTS of good conversation) What do I do as the moderator/leader in responding to their contributions matters.</a:t>
            </a:r>
          </a:p>
          <a:p>
            <a:r>
              <a:rPr lang="en-US"/>
              <a:t/>
            </a:r>
          </a:p>
          <a:p>
            <a:r>
              <a:rPr lang="en-US"/>
              <a:t>Let's move on to best practices...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Ashleigh Coren this morning:</a:t>
            </a:r>
          </a:p>
          <a:p>
            <a:r>
              <a:rPr lang="en-US"/>
              <a:t>-You don't have to have empathy/you have to have understanding</a:t>
            </a:r>
          </a:p>
          <a:p>
            <a:r>
              <a:rPr lang="en-US"/>
              <a:t>-Facilitator, not the center.</a:t>
            </a:r>
          </a:p>
          <a:p>
            <a:r>
              <a:rPr lang="en-US"/>
              <a:t/>
            </a:r>
          </a:p>
          <a:p>
            <a:r>
              <a:rPr lang="en-US"/>
              <a:t/>
            </a:r>
          </a:p>
          <a:p>
            <a:r>
              <a:rPr lang="en-US"/>
              <a:t>- Maintain Relevance to students, their course, and your collaborator(s).</a:t>
            </a:r>
          </a:p>
          <a:p>
            <a:r>
              <a:rPr lang="en-US"/>
              <a:t>----Timing: 15-20 minutes, take your cue from the instructor or students</a:t>
            </a:r>
          </a:p>
          <a:p>
            <a:r>
              <a:rPr lang="en-US"/>
              <a:t>-----Facilitate connections between comments to help students see that the conversation is part of the research. Point out various terms that students are using that they could use in a database.</a:t>
            </a:r>
          </a:p>
          <a:p>
            <a:r>
              <a:rPr lang="en-US"/>
              <a:t>------Can incorporate a follow-up question at the end "what are three words you heard today that you could use in your research? What's a research question you have about the image? </a:t>
            </a:r>
          </a:p>
          <a:p>
            <a:r>
              <a:rPr lang="en-US"/>
              <a:t>- Look beyond "art"-- substitute "art" with "information" you can use VTS with other forms of information such as photographs, cell slides, etc.</a:t>
            </a:r>
          </a:p>
          <a:p>
            <a:r>
              <a:rPr lang="en-US"/>
              <a:t>- You will have students make questionable comments or problematic statements*** ESPECIALLY if you are using certain art/images/data (LOOK TO YENAWINE). </a:t>
            </a:r>
          </a:p>
          <a:p>
            <a:r>
              <a:rPr lang="en-US"/>
              <a:t>-----Paraphrase each person's response "what I hear you saying is..." (this take practice)</a:t>
            </a:r>
          </a:p>
          <a:p>
            <a:r>
              <a:rPr lang="en-US"/>
              <a:t>----Remain open: consider all possibilities and attempt neutrality to the comments unless warranted to shift. Right and wrong interpretations are not issues at this point. When a student says something hurtful (or challenging or silly) use your common sense to determine how to handle AND consider that telling the student they are wrong rarely achieves its goal. Take the hurtful comment/word/phrase and reframe in your paraphrase: "those people are poor." to "they don't appear to live in a society that values the same things we do." Then move on to "what else can we find?" We want students to be open and remain open to other ideas and more interesting ways to think.</a:t>
            </a:r>
          </a:p>
          <a:p>
            <a:r>
              <a:rPr lang="en-US"/>
              <a:t/>
            </a:r>
          </a:p>
          <a:p>
            <a:r>
              <a:rPr lang="en-US"/>
              <a:t>How do you translate this to your institution? What does this mean for you at your library? </a:t>
            </a:r>
          </a:p>
          <a:p>
            <a:r>
              <a:rPr lang="en-US"/>
              <a:t>Where I first saw the opportunity for VTS in library instruction was its emphasis on creative inquiry-- students often come to the Research Desk or instruction sessions with an idea that research is fixed- and sometimes we teach it that way! (click here, do this, search here, these words, etc.). What VTS allows students to do is enter the research conversation with their own ideas (creating buy-in and establishing authority) and explore those ideas freely (creativity of search terms, unpredictability of where research can take you). VTS encourages students to find AND SHARE their observations and can VALIDATE their authority in the process. There is potential for VTS beyond the Art Department- think of the possibilities with other disciplines that could use images, or can be an artistic graphical representation of data! And lead students through that process of finding their own questions, sharing those, and growing from that interaction.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Think beyond the Art Department!</a:t>
            </a:r>
          </a:p>
          <a:p>
            <a:r>
              <a:rPr lang="en-US"/>
              <a:t/>
            </a:r>
          </a:p>
          <a:p>
            <a:r>
              <a:rPr lang="en-US"/>
              <a:t>A few other collabs/instruction sessions where I've used VTS:</a:t>
            </a:r>
          </a:p>
          <a:p>
            <a:r>
              <a:rPr lang="en-US"/>
              <a:t>- FYSs</a:t>
            </a:r>
          </a:p>
          <a:p>
            <a:r>
              <a:rPr lang="en-US"/>
              <a:t>- History and the environment</a:t>
            </a:r>
          </a:p>
          <a:p>
            <a:r>
              <a:rPr lang="en-US"/>
              <a:t>- Sustainability course</a:t>
            </a:r>
          </a:p>
          <a:p>
            <a:r>
              <a:rPr lang="en-US"/>
              <a:t>- Study skills course</a:t>
            </a:r>
          </a:p>
          <a:p>
            <a:r>
              <a:rPr lang="en-US"/>
              <a:t>- Upper-level composition course</a:t>
            </a:r>
          </a:p>
          <a:p>
            <a:r>
              <a:rPr lang="en-US"/>
              <a:t/>
            </a:r>
          </a:p>
          <a:p>
            <a:r>
              <a:rPr lang="en-US"/>
              <a:t>Lots of scholarship on how it's been used in the veterinarian field, and  VTS and discussing racial trauma/generational trauma (Gardner, 2017).</a:t>
            </a:r>
          </a:p>
          <a:p>
            <a:r>
              <a:rPr lang="en-US"/>
              <a:t/>
            </a:r>
          </a:p>
          <a:p>
            <a:r>
              <a:rPr lang="en-US"/>
              <a:t>Where can you start immediately? Right now?</a:t>
            </a:r>
          </a:p>
          <a:p>
            <a:r>
              <a:rPr lang="en-US"/>
              <a:t>Begin at the end...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Outline for today's session:</a:t>
            </a:r>
          </a:p>
          <a:p>
            <a:r>
              <a:rPr lang="en-US"/>
              <a:t>1. Pre-survey</a:t>
            </a:r>
          </a:p>
          <a:p>
            <a:r>
              <a:rPr lang="en-US"/>
              <a:t>2. VTS Session</a:t>
            </a:r>
          </a:p>
          <a:p>
            <a:r>
              <a:rPr lang="en-US"/>
              <a:t>     - individual/think/write</a:t>
            </a:r>
          </a:p>
          <a:p>
            <a:r>
              <a:rPr lang="en-US"/>
              <a:t>     - Share out as group</a:t>
            </a:r>
          </a:p>
          <a:p>
            <a:r>
              <a:rPr lang="en-US"/>
              <a:t>3. Post-survey</a:t>
            </a:r>
          </a:p>
          <a:p>
            <a:r>
              <a:rPr lang="en-US"/>
              <a:t>4. Deeper look at VTS</a:t>
            </a:r>
          </a:p>
          <a:p>
            <a:r>
              <a:rPr lang="en-US"/>
              <a:t>5. Best practices</a:t>
            </a:r>
          </a:p>
          <a:p>
            <a:r>
              <a:rPr lang="en-US"/>
              <a:t>6. Dream and discuss how you could apply VTS in your instruction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Participate in a VTS session</a:t>
            </a:r>
          </a:p>
          <a:p>
            <a:r>
              <a:rPr lang="en-US"/>
              <a:t>2. That you have a general introduction to VTS and its potential applications to libraries and research</a:t>
            </a:r>
          </a:p>
          <a:p>
            <a:r>
              <a:rPr lang="en-US"/>
              <a:t>3. You're able to assess whether or not the pedagogy stretched your own curiosity/confidence/engagement via the pre/post survey</a:t>
            </a:r>
          </a:p>
          <a:p>
            <a:r>
              <a:rPr lang="en-US"/>
              <a:t>4. Talk and discuss how you could apply this pedagogy via strategic partnerships on your campus and encourage students to come to their research projects with a little more agency and confidence.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the Pre-survey</a:t>
            </a:r>
          </a:p>
          <a:p>
            <a:r>
              <a:rPr lang="en-US"/>
              <a:t>Take yourself back to your undergraduate days. This is who this survey was written for-- in particular students who self-identified to enroll in a study skills class ("how to college").</a:t>
            </a:r>
          </a:p>
          <a:p>
            <a:r>
              <a:rPr lang="en-US"/>
              <a:t>Don't overthink!</a:t>
            </a:r>
          </a:p>
          <a:p>
            <a:r>
              <a:rPr lang="en-US"/>
              <a:t>I'll give you about 2 mins.</a:t>
            </a:r>
          </a:p>
          <a:p>
            <a:r>
              <a:rPr lang="en-US"/>
              <a:t/>
            </a:r>
          </a:p>
          <a:p>
            <a:r>
              <a:rPr lang="en-US"/>
              <a:t/>
            </a:r>
          </a:p>
          <a:p>
            <a:r>
              <a:rPr lang="en-US"/>
              <a:t>Okay. Now let's take a look at some art!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(15-20 mins)</a:t>
            </a:r>
          </a:p>
          <a:p>
            <a:r>
              <a:rPr lang="en-US"/>
              <a:t>2 minutes: just look.</a:t>
            </a:r>
          </a:p>
          <a:p>
            <a:r>
              <a:rPr lang="en-US"/>
              <a:t>If you need to get up to get closer, different view, please do so!</a:t>
            </a:r>
          </a:p>
          <a:p>
            <a:r>
              <a:rPr lang="en-US"/>
              <a:t>........</a:t>
            </a:r>
          </a:p>
          <a:p>
            <a:r>
              <a:rPr lang="en-US"/>
              <a:t>Pull out a piece of paper or, since I trust you won't get too distracted on your computers, you can pull up a blank doc.</a:t>
            </a:r>
          </a:p>
          <a:p>
            <a:r>
              <a:rPr lang="en-US"/>
              <a:t/>
            </a:r>
          </a:p>
          <a:p>
            <a:r>
              <a:rPr lang="en-US"/>
              <a:t>1. What's going on in this picture?</a:t>
            </a:r>
          </a:p>
          <a:p>
            <a:r>
              <a:rPr lang="en-US"/>
              <a:t/>
            </a:r>
          </a:p>
          <a:p>
            <a:r>
              <a:rPr lang="en-US"/>
              <a:t>2. What do you see that makes you say that?</a:t>
            </a:r>
          </a:p>
          <a:p>
            <a:r>
              <a:rPr lang="en-US"/>
              <a:t/>
            </a:r>
          </a:p>
          <a:p>
            <a:r>
              <a:rPr lang="en-US"/>
              <a:t>3. What more can we find?</a:t>
            </a:r>
          </a:p>
          <a:p>
            <a:r>
              <a:rPr lang="en-US"/>
              <a:t/>
            </a:r>
          </a:p>
          <a:p>
            <a:r>
              <a:rPr lang="en-US"/>
              <a:t>Let's DISCUSS!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Kelly Kristin Jones</a:t>
            </a:r>
          </a:p>
          <a:p>
            <a:r>
              <a:rPr lang="en-US"/>
              <a:t>Dodging Tool #5, 2018, Piezographic print, dimensions vary</a:t>
            </a:r>
          </a:p>
          <a:p>
            <a:r>
              <a:rPr lang="en-US"/>
              <a:t/>
            </a:r>
          </a:p>
          <a:p>
            <a:r>
              <a:rPr lang="en-US"/>
              <a:t>Survey design:</a:t>
            </a:r>
          </a:p>
          <a:p>
            <a:r>
              <a:rPr lang="en-US"/>
              <a:t>based off of a survey from Carnegie Mellon-- assessing research, writing, and art (related to VTS)</a:t>
            </a:r>
          </a:p>
          <a:p>
            <a:r>
              <a:rPr lang="en-US"/>
              <a:t/>
            </a:r>
          </a:p>
          <a:p>
            <a:r>
              <a:rPr lang="en-US"/>
              <a:t>You should have your answers sent to you via email.</a:t>
            </a:r>
          </a:p>
          <a:p>
            <a:r>
              <a:rPr lang="en-US"/>
              <a:t>Students completed these surveys on different days, so this is not an exact replica.</a:t>
            </a:r>
          </a:p>
          <a:p>
            <a:r>
              <a:rPr lang="en-US"/>
              <a:t>What this did allow us to see was the students' perceptions of themselves from point A in the semester to point 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gathered feedback on the sessions via the students' journals:</a:t>
            </a:r>
          </a:p>
          <a:p>
            <a:r>
              <a:rPr lang="en-US"/>
              <a:t>“I learned to be confident in my thoughts and voice them even if it might be wrong. I learned to leave no stone unturned. Everything is important while reading and everything can hold a purpose. Lastly, I learned that outlining your questions is very helpful while trying to decipher a story….This exercise showed me that you aren’t expected to hit the nail on the head with every thought...and that it’s okay, your thoughts will lead somewhere.”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Robert Doisneau</a:t>
            </a:r>
          </a:p>
          <a:p>
            <a:r>
              <a:rPr lang="en-US"/>
              <a:t/>
            </a:r>
          </a:p>
          <a:p>
            <a:r>
              <a:rPr lang="en-US"/>
              <a:t>Le Petit Balcon </a:t>
            </a:r>
          </a:p>
          <a:p>
            <a:r>
              <a:rPr lang="en-US"/>
              <a:t/>
            </a:r>
          </a:p>
          <a:p>
            <a:r>
              <a:rPr lang="en-US"/>
              <a:t>1953, 1982.12.8</a:t>
            </a:r>
          </a:p>
          <a:p>
            <a:r>
              <a:rPr lang="en-US"/>
              <a:t/>
            </a:r>
          </a:p>
          <a:p>
            <a:r>
              <a:rPr lang="en-US"/>
              <a:t>18-1/4(H) x 22-1/8(W) </a:t>
            </a:r>
          </a:p>
          <a:p>
            <a:r>
              <a:rPr lang="en-US"/>
              <a:t/>
            </a:r>
          </a:p>
          <a:p>
            <a:r>
              <a:rPr lang="en-US"/>
              <a:t>Silver Gelatin</a:t>
            </a:r>
          </a:p>
          <a:p>
            <a:r>
              <a:rPr lang="en-US"/>
              <a:t/>
            </a:r>
          </a:p>
          <a:p>
            <a:r>
              <a:rPr lang="en-US"/>
              <a:t>“I didn’t think we had to remove our backpacks and coats, but leaving them almost gave me relief. I feel that I always have my backpack and coat either on me or next to me. Not using or being around these two items in a way made me feel liberated. When we went inside the room and looked at the photo, the woman/performer on the floor was the first thing that caught my attention. I kept reflecting and questioning as to why she caught my attention. Was it because of the lighting? Because she was right in front of the picture? I altruistically believe that the performer caught my attention first because I saw myself in her. No matter how much work the performer could have put in, she still seemed that she was struggling. I think the process of reflecting on the photo made me realize the importance of just looking.</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p>
          <a:p>
            <a:r>
              <a:rPr lang="en-US"/>
              <a:t/>
            </a:r>
          </a:p>
          <a:p>
            <a:r>
              <a:rPr lang="en-US"/>
              <a:t>"While our class had different interpretations on the photo, there was no right or wrong answer. In fact, each of our answers had value in them. Additionally, doing the process of VTS made me realize that each of us learn in different ways.”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14.jpeg" Type="http://schemas.openxmlformats.org/officeDocument/2006/relationships/image"/><Relationship Id="rId8" Target="../media/image15.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16.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7.jpe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20.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7.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10.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11.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6230600" cy="8229600"/>
            <a:chOff x="0" y="0"/>
            <a:chExt cx="3774616" cy="1913890"/>
          </a:xfrm>
        </p:grpSpPr>
        <p:sp>
          <p:nvSpPr>
            <p:cNvPr name="Freeform 3" id="3"/>
            <p:cNvSpPr/>
            <p:nvPr/>
          </p:nvSpPr>
          <p:spPr>
            <a:xfrm flipH="false" flipV="false">
              <a:off x="0" y="0"/>
              <a:ext cx="3774617" cy="1913890"/>
            </a:xfrm>
            <a:custGeom>
              <a:avLst/>
              <a:gdLst/>
              <a:ahLst/>
              <a:cxnLst/>
              <a:rect r="r" b="b" t="t" l="l"/>
              <a:pathLst>
                <a:path h="1913890" w="3774617">
                  <a:moveTo>
                    <a:pt x="0" y="0"/>
                  </a:moveTo>
                  <a:lnTo>
                    <a:pt x="3774617" y="0"/>
                  </a:lnTo>
                  <a:lnTo>
                    <a:pt x="3774617" y="1913890"/>
                  </a:lnTo>
                  <a:lnTo>
                    <a:pt x="0" y="1913890"/>
                  </a:lnTo>
                  <a:close/>
                </a:path>
              </a:pathLst>
            </a:custGeom>
            <a:solidFill>
              <a:srgbClr val="111C24">
                <a:alpha val="69804"/>
              </a:srgbClr>
            </a:solidFill>
          </p:spPr>
        </p:sp>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true" rot="0">
            <a:off x="0" y="0"/>
            <a:ext cx="2614584" cy="2614584"/>
          </a:xfrm>
          <a:prstGeom prst="rect">
            <a:avLst/>
          </a:prstGeom>
        </p:spPr>
      </p:pic>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673416" y="7672416"/>
            <a:ext cx="2614584" cy="2614584"/>
          </a:xfrm>
          <a:prstGeom prst="rect">
            <a:avLst/>
          </a:prstGeom>
        </p:spPr>
      </p:pic>
      <p:sp>
        <p:nvSpPr>
          <p:cNvPr name="TextBox 6" id="6"/>
          <p:cNvSpPr txBox="true"/>
          <p:nvPr/>
        </p:nvSpPr>
        <p:spPr>
          <a:xfrm rot="0">
            <a:off x="1028700" y="3086100"/>
            <a:ext cx="16230600" cy="3962400"/>
          </a:xfrm>
          <a:prstGeom prst="rect">
            <a:avLst/>
          </a:prstGeom>
        </p:spPr>
        <p:txBody>
          <a:bodyPr anchor="t" rtlCol="false" tIns="0" lIns="0" bIns="0" rIns="0">
            <a:spAutoFit/>
          </a:bodyPr>
          <a:lstStyle/>
          <a:p>
            <a:pPr algn="ctr">
              <a:lnSpc>
                <a:spcPts val="10500"/>
              </a:lnSpc>
              <a:spcBef>
                <a:spcPct val="0"/>
              </a:spcBef>
            </a:pPr>
            <a:r>
              <a:rPr lang="en-US" sz="7500">
                <a:solidFill>
                  <a:srgbClr val="FFFFFF"/>
                </a:solidFill>
                <a:latin typeface="Roboto Bold"/>
              </a:rPr>
              <a:t>PRESENTING RESEARCH AS CURIOSITY THROUGH VISUAL THINKING STRATEGIES (VTS)</a:t>
            </a:r>
          </a:p>
        </p:txBody>
      </p:sp>
      <p:grpSp>
        <p:nvGrpSpPr>
          <p:cNvPr name="Group 7" id="7"/>
          <p:cNvGrpSpPr/>
          <p:nvPr/>
        </p:nvGrpSpPr>
        <p:grpSpPr>
          <a:xfrm rot="0">
            <a:off x="7558396" y="1323364"/>
            <a:ext cx="2374554" cy="989135"/>
            <a:chOff x="0" y="0"/>
            <a:chExt cx="3166073" cy="1318846"/>
          </a:xfrm>
        </p:grpSpPr>
        <p:grpSp>
          <p:nvGrpSpPr>
            <p:cNvPr name="Group 8" id="8"/>
            <p:cNvGrpSpPr/>
            <p:nvPr/>
          </p:nvGrpSpPr>
          <p:grpSpPr>
            <a:xfrm rot="0">
              <a:off x="0" y="0"/>
              <a:ext cx="1318846" cy="1318846"/>
              <a:chOff x="0" y="0"/>
              <a:chExt cx="6350000" cy="6350000"/>
            </a:xfrm>
          </p:grpSpPr>
          <p:sp>
            <p:nvSpPr>
              <p:cNvPr name="Freeform 9" id="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0" id="10"/>
            <p:cNvGrpSpPr/>
            <p:nvPr/>
          </p:nvGrpSpPr>
          <p:grpSpPr>
            <a:xfrm rot="0">
              <a:off x="923613" y="0"/>
              <a:ext cx="1318846" cy="1318846"/>
              <a:chOff x="0" y="0"/>
              <a:chExt cx="6350000" cy="6350000"/>
            </a:xfrm>
          </p:grpSpPr>
          <p:sp>
            <p:nvSpPr>
              <p:cNvPr name="Freeform 11" id="11"/>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2" id="12"/>
            <p:cNvGrpSpPr/>
            <p:nvPr/>
          </p:nvGrpSpPr>
          <p:grpSpPr>
            <a:xfrm rot="0">
              <a:off x="1847226" y="0"/>
              <a:ext cx="1318846" cy="1318846"/>
              <a:chOff x="0" y="0"/>
              <a:chExt cx="6350000" cy="6350000"/>
            </a:xfrm>
          </p:grpSpPr>
          <p:sp>
            <p:nvSpPr>
              <p:cNvPr name="Freeform 13" id="1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grpSp>
        <p:nvGrpSpPr>
          <p:cNvPr name="Group 14" id="14"/>
          <p:cNvGrpSpPr/>
          <p:nvPr/>
        </p:nvGrpSpPr>
        <p:grpSpPr>
          <a:xfrm rot="0">
            <a:off x="-848613" y="7241691"/>
            <a:ext cx="4033217" cy="4033217"/>
            <a:chOff x="0" y="0"/>
            <a:chExt cx="6350000" cy="6350000"/>
          </a:xfrm>
        </p:grpSpPr>
        <p:sp>
          <p:nvSpPr>
            <p:cNvPr name="Freeform 15" id="1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16" id="16"/>
          <p:cNvGrpSpPr/>
          <p:nvPr/>
        </p:nvGrpSpPr>
        <p:grpSpPr>
          <a:xfrm rot="0">
            <a:off x="15103395" y="-987909"/>
            <a:ext cx="4033217" cy="4033217"/>
            <a:chOff x="0" y="0"/>
            <a:chExt cx="6350000" cy="6350000"/>
          </a:xfrm>
        </p:grpSpPr>
        <p:sp>
          <p:nvSpPr>
            <p:cNvPr name="Freeform 17" id="1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sp>
        <p:nvSpPr>
          <p:cNvPr name="TextBox 18" id="18"/>
          <p:cNvSpPr txBox="true"/>
          <p:nvPr/>
        </p:nvSpPr>
        <p:spPr>
          <a:xfrm rot="0">
            <a:off x="2614584" y="8129343"/>
            <a:ext cx="4231894" cy="1044575"/>
          </a:xfrm>
          <a:prstGeom prst="rect">
            <a:avLst/>
          </a:prstGeom>
        </p:spPr>
        <p:txBody>
          <a:bodyPr anchor="t" rtlCol="false" tIns="0" lIns="0" bIns="0" rIns="0">
            <a:spAutoFit/>
          </a:bodyPr>
          <a:lstStyle/>
          <a:p>
            <a:pPr algn="ctr">
              <a:lnSpc>
                <a:spcPts val="2799"/>
              </a:lnSpc>
            </a:pPr>
            <a:r>
              <a:rPr lang="en-US" sz="1999" spc="709">
                <a:solidFill>
                  <a:srgbClr val="FFFFFF"/>
                </a:solidFill>
                <a:latin typeface="Source Sans Pro"/>
              </a:rPr>
              <a:t>KAYLA BIRT FLEGAL</a:t>
            </a:r>
          </a:p>
          <a:p>
            <a:pPr algn="ctr">
              <a:lnSpc>
                <a:spcPts val="2799"/>
              </a:lnSpc>
              <a:spcBef>
                <a:spcPct val="0"/>
              </a:spcBef>
            </a:pPr>
            <a:r>
              <a:rPr lang="en-US" sz="1999" spc="709">
                <a:solidFill>
                  <a:srgbClr val="FFFFFF"/>
                </a:solidFill>
                <a:latin typeface="Source Sans Pro"/>
              </a:rPr>
              <a:t>DEPAUW UNIVERSITY LIBRARIES</a:t>
            </a:r>
          </a:p>
        </p:txBody>
      </p:sp>
      <p:grpSp>
        <p:nvGrpSpPr>
          <p:cNvPr name="Group 19" id="19"/>
          <p:cNvGrpSpPr/>
          <p:nvPr/>
        </p:nvGrpSpPr>
        <p:grpSpPr>
          <a:xfrm rot="0">
            <a:off x="14876763" y="1817931"/>
            <a:ext cx="1593306" cy="1593306"/>
            <a:chOff x="0" y="0"/>
            <a:chExt cx="6350000" cy="6350000"/>
          </a:xfrm>
        </p:grpSpPr>
        <p:sp>
          <p:nvSpPr>
            <p:cNvPr name="Freeform 20" id="20"/>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21" id="21"/>
          <p:cNvGrpSpPr/>
          <p:nvPr/>
        </p:nvGrpSpPr>
        <p:grpSpPr>
          <a:xfrm rot="0">
            <a:off x="1817931" y="6875763"/>
            <a:ext cx="1593306" cy="1593306"/>
            <a:chOff x="0" y="0"/>
            <a:chExt cx="6350000" cy="6350000"/>
          </a:xfrm>
        </p:grpSpPr>
        <p:sp>
          <p:nvSpPr>
            <p:cNvPr name="Freeform 22" id="22"/>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sp>
        <p:nvSpPr>
          <p:cNvPr name="TextBox 23" id="23"/>
          <p:cNvSpPr txBox="true"/>
          <p:nvPr/>
        </p:nvSpPr>
        <p:spPr>
          <a:xfrm rot="0">
            <a:off x="10379635" y="7953131"/>
            <a:ext cx="5293781" cy="1254125"/>
          </a:xfrm>
          <a:prstGeom prst="rect">
            <a:avLst/>
          </a:prstGeom>
        </p:spPr>
        <p:txBody>
          <a:bodyPr anchor="t" rtlCol="false" tIns="0" lIns="0" bIns="0" rIns="0">
            <a:spAutoFit/>
          </a:bodyPr>
          <a:lstStyle/>
          <a:p>
            <a:pPr algn="ctr">
              <a:lnSpc>
                <a:spcPts val="2799"/>
              </a:lnSpc>
            </a:pPr>
            <a:r>
              <a:rPr lang="en-US" sz="1999" spc="709">
                <a:solidFill>
                  <a:srgbClr val="FFFFFF"/>
                </a:solidFill>
                <a:latin typeface="Source Sans Pro"/>
              </a:rPr>
              <a:t>ALEXANDRA CHAMBERLAIN</a:t>
            </a:r>
          </a:p>
          <a:p>
            <a:pPr algn="ctr">
              <a:lnSpc>
                <a:spcPts val="1680"/>
              </a:lnSpc>
            </a:pPr>
            <a:r>
              <a:rPr lang="en-US" sz="1200" spc="426">
                <a:solidFill>
                  <a:srgbClr val="FFFFFF"/>
                </a:solidFill>
                <a:latin typeface="Source Sans Pro"/>
              </a:rPr>
              <a:t>(IN ABSENTIA)</a:t>
            </a:r>
          </a:p>
          <a:p>
            <a:pPr algn="ctr">
              <a:lnSpc>
                <a:spcPts val="2799"/>
              </a:lnSpc>
              <a:spcBef>
                <a:spcPct val="0"/>
              </a:spcBef>
            </a:pPr>
            <a:r>
              <a:rPr lang="en-US" sz="1999" spc="709">
                <a:solidFill>
                  <a:srgbClr val="FFFFFF"/>
                </a:solidFill>
                <a:latin typeface="Source Sans Pro"/>
              </a:rPr>
              <a:t>ASSOCIATION OF ACADEMIC MUSEUMS &amp; GALLERIES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grpSp>
        <p:nvGrpSpPr>
          <p:cNvPr name="Group 4" id="4"/>
          <p:cNvGrpSpPr/>
          <p:nvPr/>
        </p:nvGrpSpPr>
        <p:grpSpPr>
          <a:xfrm rot="0">
            <a:off x="8550361" y="1817931"/>
            <a:ext cx="494567" cy="494567"/>
            <a:chOff x="0" y="0"/>
            <a:chExt cx="6350000" cy="6350000"/>
          </a:xfrm>
        </p:grpSpPr>
        <p:sp>
          <p:nvSpPr>
            <p:cNvPr name="Freeform 5" id="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6" id="6"/>
          <p:cNvGrpSpPr/>
          <p:nvPr/>
        </p:nvGrpSpPr>
        <p:grpSpPr>
          <a:xfrm rot="0">
            <a:off x="8896716" y="1817931"/>
            <a:ext cx="494567" cy="494567"/>
            <a:chOff x="0" y="0"/>
            <a:chExt cx="6350000" cy="6350000"/>
          </a:xfrm>
        </p:grpSpPr>
        <p:sp>
          <p:nvSpPr>
            <p:cNvPr name="Freeform 7" id="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8" id="8"/>
          <p:cNvGrpSpPr/>
          <p:nvPr/>
        </p:nvGrpSpPr>
        <p:grpSpPr>
          <a:xfrm rot="0">
            <a:off x="9243071" y="1817931"/>
            <a:ext cx="494567" cy="494567"/>
            <a:chOff x="0" y="0"/>
            <a:chExt cx="6350000" cy="6350000"/>
          </a:xfrm>
        </p:grpSpPr>
        <p:sp>
          <p:nvSpPr>
            <p:cNvPr name="Freeform 9" id="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0" id="10"/>
          <p:cNvGrpSpPr/>
          <p:nvPr/>
        </p:nvGrpSpPr>
        <p:grpSpPr>
          <a:xfrm rot="0">
            <a:off x="1247052" y="4566155"/>
            <a:ext cx="182635" cy="182635"/>
            <a:chOff x="0" y="0"/>
            <a:chExt cx="6350000" cy="6350000"/>
          </a:xfrm>
        </p:grpSpPr>
        <p:sp>
          <p:nvSpPr>
            <p:cNvPr name="Freeform 11" id="11"/>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12" id="12"/>
          <p:cNvSpPr txBox="true"/>
          <p:nvPr/>
        </p:nvSpPr>
        <p:spPr>
          <a:xfrm rot="0">
            <a:off x="4167005" y="2708042"/>
            <a:ext cx="9953990" cy="965200"/>
          </a:xfrm>
          <a:prstGeom prst="rect">
            <a:avLst/>
          </a:prstGeom>
        </p:spPr>
        <p:txBody>
          <a:bodyPr anchor="t" rtlCol="false" tIns="0" lIns="0" bIns="0" rIns="0">
            <a:spAutoFit/>
          </a:bodyPr>
          <a:lstStyle/>
          <a:p>
            <a:pPr algn="ctr">
              <a:lnSpc>
                <a:spcPts val="7474"/>
              </a:lnSpc>
            </a:pPr>
            <a:r>
              <a:rPr lang="en-US" sz="6499">
                <a:solidFill>
                  <a:srgbClr val="FFFFFF"/>
                </a:solidFill>
                <a:latin typeface="Roboto Bold"/>
              </a:rPr>
              <a:t>Visual Thinking Strategies</a:t>
            </a:r>
          </a:p>
        </p:txBody>
      </p:sp>
      <p:sp>
        <p:nvSpPr>
          <p:cNvPr name="TextBox 13" id="13"/>
          <p:cNvSpPr txBox="true"/>
          <p:nvPr/>
        </p:nvSpPr>
        <p:spPr>
          <a:xfrm rot="0">
            <a:off x="2303044" y="4940364"/>
            <a:ext cx="4479730" cy="1422400"/>
          </a:xfrm>
          <a:prstGeom prst="rect">
            <a:avLst/>
          </a:prstGeom>
        </p:spPr>
        <p:txBody>
          <a:bodyPr anchor="t" rtlCol="false" tIns="0" lIns="0" bIns="0" rIns="0">
            <a:spAutoFit/>
          </a:bodyPr>
          <a:lstStyle/>
          <a:p>
            <a:pPr>
              <a:lnSpc>
                <a:spcPts val="2824"/>
              </a:lnSpc>
            </a:pPr>
            <a:r>
              <a:rPr lang="en-US" sz="2499">
                <a:solidFill>
                  <a:srgbClr val="FFFFFF"/>
                </a:solidFill>
                <a:latin typeface="Source Sans Pro"/>
              </a:rPr>
              <a:t>An art educator (Yenawine) and a cognitive psychologist (Housen) created the pedagogy originally for K-12 students</a:t>
            </a:r>
          </a:p>
        </p:txBody>
      </p:sp>
      <p:sp>
        <p:nvSpPr>
          <p:cNvPr name="TextBox 14" id="14"/>
          <p:cNvSpPr txBox="true"/>
          <p:nvPr/>
        </p:nvSpPr>
        <p:spPr>
          <a:xfrm rot="0">
            <a:off x="1672411" y="4307904"/>
            <a:ext cx="4113120" cy="622935"/>
          </a:xfrm>
          <a:prstGeom prst="rect">
            <a:avLst/>
          </a:prstGeom>
        </p:spPr>
        <p:txBody>
          <a:bodyPr anchor="t" rtlCol="false" tIns="0" lIns="0" bIns="0" rIns="0">
            <a:spAutoFit/>
          </a:bodyPr>
          <a:lstStyle/>
          <a:p>
            <a:pPr>
              <a:lnSpc>
                <a:spcPts val="5040"/>
              </a:lnSpc>
              <a:spcBef>
                <a:spcPct val="0"/>
              </a:spcBef>
            </a:pPr>
            <a:r>
              <a:rPr lang="en-US" sz="3600">
                <a:solidFill>
                  <a:srgbClr val="FFC72C"/>
                </a:solidFill>
                <a:latin typeface="Source Sans Pro Bold"/>
              </a:rPr>
              <a:t>Yenawine &amp; Housen</a:t>
            </a:r>
          </a:p>
        </p:txBody>
      </p:sp>
      <p:grpSp>
        <p:nvGrpSpPr>
          <p:cNvPr name="Group 15" id="15"/>
          <p:cNvGrpSpPr/>
          <p:nvPr/>
        </p:nvGrpSpPr>
        <p:grpSpPr>
          <a:xfrm rot="0">
            <a:off x="1247052" y="6965763"/>
            <a:ext cx="182635" cy="182635"/>
            <a:chOff x="0" y="0"/>
            <a:chExt cx="6350000" cy="6350000"/>
          </a:xfrm>
        </p:grpSpPr>
        <p:sp>
          <p:nvSpPr>
            <p:cNvPr name="Freeform 16" id="16"/>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17" id="17"/>
          <p:cNvSpPr txBox="true"/>
          <p:nvPr/>
        </p:nvSpPr>
        <p:spPr>
          <a:xfrm rot="0">
            <a:off x="1672411" y="6793238"/>
            <a:ext cx="4113120" cy="1584960"/>
          </a:xfrm>
          <a:prstGeom prst="rect">
            <a:avLst/>
          </a:prstGeom>
        </p:spPr>
        <p:txBody>
          <a:bodyPr anchor="t" rtlCol="false" tIns="0" lIns="0" bIns="0" rIns="0">
            <a:spAutoFit/>
          </a:bodyPr>
          <a:lstStyle/>
          <a:p>
            <a:pPr>
              <a:lnSpc>
                <a:spcPts val="4140"/>
              </a:lnSpc>
            </a:pPr>
            <a:r>
              <a:rPr lang="en-US" sz="3600">
                <a:solidFill>
                  <a:srgbClr val="FFC72C"/>
                </a:solidFill>
                <a:latin typeface="Source Sans Pro Bold"/>
              </a:rPr>
              <a:t>Value student perspective and voice</a:t>
            </a:r>
          </a:p>
        </p:txBody>
      </p:sp>
      <p:grpSp>
        <p:nvGrpSpPr>
          <p:cNvPr name="Group 18" id="18"/>
          <p:cNvGrpSpPr/>
          <p:nvPr/>
        </p:nvGrpSpPr>
        <p:grpSpPr>
          <a:xfrm rot="0">
            <a:off x="6691456" y="6965763"/>
            <a:ext cx="182635" cy="182635"/>
            <a:chOff x="0" y="0"/>
            <a:chExt cx="6350000" cy="6350000"/>
          </a:xfrm>
        </p:grpSpPr>
        <p:sp>
          <p:nvSpPr>
            <p:cNvPr name="Freeform 19" id="1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20" id="20"/>
          <p:cNvSpPr txBox="true"/>
          <p:nvPr/>
        </p:nvSpPr>
        <p:spPr>
          <a:xfrm rot="0">
            <a:off x="7116814" y="6793238"/>
            <a:ext cx="3825525" cy="1061085"/>
          </a:xfrm>
          <a:prstGeom prst="rect">
            <a:avLst/>
          </a:prstGeom>
        </p:spPr>
        <p:txBody>
          <a:bodyPr anchor="t" rtlCol="false" tIns="0" lIns="0" bIns="0" rIns="0">
            <a:spAutoFit/>
          </a:bodyPr>
          <a:lstStyle/>
          <a:p>
            <a:pPr>
              <a:lnSpc>
                <a:spcPts val="4140"/>
              </a:lnSpc>
            </a:pPr>
            <a:r>
              <a:rPr lang="en-US" sz="3600">
                <a:solidFill>
                  <a:srgbClr val="FFC72C"/>
                </a:solidFill>
                <a:latin typeface="Source Sans Pro Bold"/>
              </a:rPr>
              <a:t>Encourage further inquiry</a:t>
            </a:r>
          </a:p>
        </p:txBody>
      </p:sp>
      <p:grpSp>
        <p:nvGrpSpPr>
          <p:cNvPr name="Group 21" id="21"/>
          <p:cNvGrpSpPr/>
          <p:nvPr/>
        </p:nvGrpSpPr>
        <p:grpSpPr>
          <a:xfrm rot="0">
            <a:off x="12135860" y="4566155"/>
            <a:ext cx="182635" cy="182635"/>
            <a:chOff x="0" y="0"/>
            <a:chExt cx="6350000" cy="6350000"/>
          </a:xfrm>
        </p:grpSpPr>
        <p:sp>
          <p:nvSpPr>
            <p:cNvPr name="Freeform 22" id="22"/>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23" id="23"/>
          <p:cNvSpPr txBox="true"/>
          <p:nvPr/>
        </p:nvSpPr>
        <p:spPr>
          <a:xfrm rot="0">
            <a:off x="12561218" y="4393629"/>
            <a:ext cx="4046752" cy="1061085"/>
          </a:xfrm>
          <a:prstGeom prst="rect">
            <a:avLst/>
          </a:prstGeom>
        </p:spPr>
        <p:txBody>
          <a:bodyPr anchor="t" rtlCol="false" tIns="0" lIns="0" bIns="0" rIns="0">
            <a:spAutoFit/>
          </a:bodyPr>
          <a:lstStyle/>
          <a:p>
            <a:pPr>
              <a:lnSpc>
                <a:spcPts val="4140"/>
              </a:lnSpc>
            </a:pPr>
            <a:r>
              <a:rPr lang="en-US" sz="3600">
                <a:solidFill>
                  <a:srgbClr val="FFC72C"/>
                </a:solidFill>
                <a:latin typeface="Source Sans Pro Bold"/>
              </a:rPr>
              <a:t>Student-centered discussion</a:t>
            </a:r>
          </a:p>
        </p:txBody>
      </p:sp>
      <p:grpSp>
        <p:nvGrpSpPr>
          <p:cNvPr name="Group 24" id="24"/>
          <p:cNvGrpSpPr/>
          <p:nvPr/>
        </p:nvGrpSpPr>
        <p:grpSpPr>
          <a:xfrm rot="0">
            <a:off x="12135860" y="6965763"/>
            <a:ext cx="182635" cy="182635"/>
            <a:chOff x="0" y="0"/>
            <a:chExt cx="6350000" cy="6350000"/>
          </a:xfrm>
        </p:grpSpPr>
        <p:sp>
          <p:nvSpPr>
            <p:cNvPr name="Freeform 25" id="2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26" id="26"/>
          <p:cNvSpPr txBox="true"/>
          <p:nvPr/>
        </p:nvSpPr>
        <p:spPr>
          <a:xfrm rot="0">
            <a:off x="12561218" y="6793238"/>
            <a:ext cx="4698082" cy="1584960"/>
          </a:xfrm>
          <a:prstGeom prst="rect">
            <a:avLst/>
          </a:prstGeom>
        </p:spPr>
        <p:txBody>
          <a:bodyPr anchor="t" rtlCol="false" tIns="0" lIns="0" bIns="0" rIns="0">
            <a:spAutoFit/>
          </a:bodyPr>
          <a:lstStyle/>
          <a:p>
            <a:pPr>
              <a:lnSpc>
                <a:spcPts val="4140"/>
              </a:lnSpc>
            </a:pPr>
            <a:r>
              <a:rPr lang="en-US" sz="3600">
                <a:solidFill>
                  <a:srgbClr val="FFC72C"/>
                </a:solidFill>
                <a:latin typeface="Source Sans Pro Bold"/>
              </a:rPr>
              <a:t>Have students provide evidence that encourages critique</a:t>
            </a:r>
          </a:p>
        </p:txBody>
      </p:sp>
      <p:sp>
        <p:nvSpPr>
          <p:cNvPr name="TextBox 27" id="27"/>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grpSp>
        <p:nvGrpSpPr>
          <p:cNvPr name="Group 4" id="4"/>
          <p:cNvGrpSpPr/>
          <p:nvPr/>
        </p:nvGrpSpPr>
        <p:grpSpPr>
          <a:xfrm rot="0">
            <a:off x="8550361" y="1413818"/>
            <a:ext cx="494567" cy="494567"/>
            <a:chOff x="0" y="0"/>
            <a:chExt cx="6350000" cy="6350000"/>
          </a:xfrm>
        </p:grpSpPr>
        <p:sp>
          <p:nvSpPr>
            <p:cNvPr name="Freeform 5" id="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6" id="6"/>
          <p:cNvGrpSpPr/>
          <p:nvPr/>
        </p:nvGrpSpPr>
        <p:grpSpPr>
          <a:xfrm rot="0">
            <a:off x="8896716" y="1413818"/>
            <a:ext cx="494567" cy="494567"/>
            <a:chOff x="0" y="0"/>
            <a:chExt cx="6350000" cy="6350000"/>
          </a:xfrm>
        </p:grpSpPr>
        <p:sp>
          <p:nvSpPr>
            <p:cNvPr name="Freeform 7" id="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8" id="8"/>
          <p:cNvGrpSpPr/>
          <p:nvPr/>
        </p:nvGrpSpPr>
        <p:grpSpPr>
          <a:xfrm rot="0">
            <a:off x="9243071" y="1413818"/>
            <a:ext cx="494567" cy="494567"/>
            <a:chOff x="0" y="0"/>
            <a:chExt cx="6350000" cy="6350000"/>
          </a:xfrm>
        </p:grpSpPr>
        <p:sp>
          <p:nvSpPr>
            <p:cNvPr name="Freeform 9" id="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0" id="10"/>
          <p:cNvGrpSpPr/>
          <p:nvPr/>
        </p:nvGrpSpPr>
        <p:grpSpPr>
          <a:xfrm rot="0">
            <a:off x="790389" y="3333345"/>
            <a:ext cx="16707222" cy="4116959"/>
            <a:chOff x="0" y="0"/>
            <a:chExt cx="22276296" cy="5489279"/>
          </a:xfrm>
        </p:grpSpPr>
        <p:grpSp>
          <p:nvGrpSpPr>
            <p:cNvPr name="Group 11" id="11"/>
            <p:cNvGrpSpPr>
              <a:grpSpLocks noChangeAspect="true"/>
            </p:cNvGrpSpPr>
            <p:nvPr/>
          </p:nvGrpSpPr>
          <p:grpSpPr>
            <a:xfrm rot="0">
              <a:off x="0" y="26153"/>
              <a:ext cx="2646140" cy="5463126"/>
              <a:chOff x="0" y="0"/>
              <a:chExt cx="2803017" cy="5787009"/>
            </a:xfrm>
          </p:grpSpPr>
          <p:sp>
            <p:nvSpPr>
              <p:cNvPr name="Freeform 12" id="12"/>
              <p:cNvSpPr/>
              <p:nvPr/>
            </p:nvSpPr>
            <p:spPr>
              <a:xfrm flipH="false" flipV="false">
                <a:off x="0" y="0"/>
                <a:ext cx="2803144" cy="5787009"/>
              </a:xfrm>
              <a:custGeom>
                <a:avLst/>
                <a:gdLst/>
                <a:ahLst/>
                <a:cxnLst/>
                <a:rect r="r" b="b" t="t" l="l"/>
                <a:pathLst>
                  <a:path h="5787009" w="2803144">
                    <a:moveTo>
                      <a:pt x="1369187" y="5787009"/>
                    </a:moveTo>
                    <a:cubicBezTo>
                      <a:pt x="957961" y="5787009"/>
                      <a:pt x="626999" y="5658993"/>
                      <a:pt x="376174" y="5402707"/>
                    </a:cubicBezTo>
                    <a:cubicBezTo>
                      <a:pt x="125349" y="5146548"/>
                      <a:pt x="0" y="4788027"/>
                      <a:pt x="0" y="4327271"/>
                    </a:cubicBezTo>
                    <a:lnTo>
                      <a:pt x="0" y="1705102"/>
                    </a:lnTo>
                    <a:cubicBezTo>
                      <a:pt x="0" y="1154049"/>
                      <a:pt x="109220" y="732028"/>
                      <a:pt x="327787" y="439166"/>
                    </a:cubicBezTo>
                    <a:cubicBezTo>
                      <a:pt x="546227" y="146431"/>
                      <a:pt x="902081" y="0"/>
                      <a:pt x="1395095" y="0"/>
                    </a:cubicBezTo>
                    <a:cubicBezTo>
                      <a:pt x="1664208" y="0"/>
                      <a:pt x="1903730" y="49530"/>
                      <a:pt x="2113661" y="148590"/>
                    </a:cubicBezTo>
                    <a:cubicBezTo>
                      <a:pt x="2323592" y="247650"/>
                      <a:pt x="2488819" y="395605"/>
                      <a:pt x="2609342" y="592582"/>
                    </a:cubicBezTo>
                    <a:cubicBezTo>
                      <a:pt x="2729865" y="789559"/>
                      <a:pt x="2790190" y="1037717"/>
                      <a:pt x="2790190" y="1336929"/>
                    </a:cubicBezTo>
                    <a:lnTo>
                      <a:pt x="2790190" y="2318639"/>
                    </a:lnTo>
                    <a:lnTo>
                      <a:pt x="1659890" y="2318639"/>
                    </a:lnTo>
                    <a:lnTo>
                      <a:pt x="1659890" y="1479042"/>
                    </a:lnTo>
                    <a:cubicBezTo>
                      <a:pt x="1659890" y="1308989"/>
                      <a:pt x="1638300" y="1194308"/>
                      <a:pt x="1595247" y="1135126"/>
                    </a:cubicBezTo>
                    <a:cubicBezTo>
                      <a:pt x="1552194" y="1075944"/>
                      <a:pt x="1485392" y="1046353"/>
                      <a:pt x="1394968" y="1046353"/>
                    </a:cubicBezTo>
                    <a:cubicBezTo>
                      <a:pt x="1289431" y="1046353"/>
                      <a:pt x="1218438" y="1084580"/>
                      <a:pt x="1181862" y="1161034"/>
                    </a:cubicBezTo>
                    <a:cubicBezTo>
                      <a:pt x="1145286" y="1237488"/>
                      <a:pt x="1126998" y="1339215"/>
                      <a:pt x="1126998" y="1466215"/>
                    </a:cubicBezTo>
                    <a:lnTo>
                      <a:pt x="1126998" y="4311269"/>
                    </a:lnTo>
                    <a:cubicBezTo>
                      <a:pt x="1126998" y="4468495"/>
                      <a:pt x="1150112" y="4579239"/>
                      <a:pt x="1196467" y="4643882"/>
                    </a:cubicBezTo>
                    <a:cubicBezTo>
                      <a:pt x="1242695" y="4708398"/>
                      <a:pt x="1308989" y="4740783"/>
                      <a:pt x="1395095" y="4740783"/>
                    </a:cubicBezTo>
                    <a:cubicBezTo>
                      <a:pt x="1491996" y="4740783"/>
                      <a:pt x="1560322" y="4701032"/>
                      <a:pt x="1600200" y="4621276"/>
                    </a:cubicBezTo>
                    <a:cubicBezTo>
                      <a:pt x="1639951" y="4541647"/>
                      <a:pt x="1660017" y="4438269"/>
                      <a:pt x="1660017" y="4311269"/>
                    </a:cubicBezTo>
                    <a:lnTo>
                      <a:pt x="1660017" y="3287522"/>
                    </a:lnTo>
                    <a:lnTo>
                      <a:pt x="2803144" y="3287522"/>
                    </a:lnTo>
                    <a:lnTo>
                      <a:pt x="2803144" y="4362958"/>
                    </a:lnTo>
                    <a:cubicBezTo>
                      <a:pt x="2803144" y="4862449"/>
                      <a:pt x="2677160" y="5224653"/>
                      <a:pt x="2425319" y="5449570"/>
                    </a:cubicBezTo>
                    <a:cubicBezTo>
                      <a:pt x="2173351" y="5674487"/>
                      <a:pt x="1821307" y="5787009"/>
                      <a:pt x="1369187" y="5787009"/>
                    </a:cubicBezTo>
                    <a:close/>
                  </a:path>
                </a:pathLst>
              </a:custGeom>
              <a:blipFill>
                <a:blip r:embed="rId7"/>
                <a:stretch>
                  <a:fillRect l="0" r="-739485" t="-70658" b="-132848"/>
                </a:stretch>
              </a:blipFill>
            </p:spPr>
          </p:sp>
        </p:grpSp>
        <p:grpSp>
          <p:nvGrpSpPr>
            <p:cNvPr name="Group 13" id="13"/>
            <p:cNvGrpSpPr>
              <a:grpSpLocks noChangeAspect="true"/>
            </p:cNvGrpSpPr>
            <p:nvPr/>
          </p:nvGrpSpPr>
          <p:grpSpPr>
            <a:xfrm rot="0">
              <a:off x="2774119" y="26153"/>
              <a:ext cx="2633091" cy="5463126"/>
              <a:chOff x="0" y="0"/>
              <a:chExt cx="2764282" cy="5735320"/>
            </a:xfrm>
          </p:grpSpPr>
          <p:sp>
            <p:nvSpPr>
              <p:cNvPr name="Freeform 14" id="14"/>
              <p:cNvSpPr/>
              <p:nvPr/>
            </p:nvSpPr>
            <p:spPr>
              <a:xfrm flipH="false" flipV="false">
                <a:off x="0" y="0"/>
                <a:ext cx="2764155" cy="5735320"/>
              </a:xfrm>
              <a:custGeom>
                <a:avLst/>
                <a:gdLst/>
                <a:ahLst/>
                <a:cxnLst/>
                <a:rect r="r" b="b" t="t" l="l"/>
                <a:pathLst>
                  <a:path h="5735320" w="2764155">
                    <a:moveTo>
                      <a:pt x="1382141" y="5735320"/>
                    </a:moveTo>
                    <a:cubicBezTo>
                      <a:pt x="908431" y="5735320"/>
                      <a:pt x="559689" y="5602478"/>
                      <a:pt x="335788" y="5336540"/>
                    </a:cubicBezTo>
                    <a:cubicBezTo>
                      <a:pt x="111887" y="5070602"/>
                      <a:pt x="0" y="4679315"/>
                      <a:pt x="0" y="4162679"/>
                    </a:cubicBezTo>
                    <a:lnTo>
                      <a:pt x="0" y="0"/>
                    </a:lnTo>
                    <a:lnTo>
                      <a:pt x="1104392" y="0"/>
                    </a:lnTo>
                    <a:lnTo>
                      <a:pt x="1104392" y="4117467"/>
                    </a:lnTo>
                    <a:cubicBezTo>
                      <a:pt x="1104392" y="4212209"/>
                      <a:pt x="1109726" y="4303141"/>
                      <a:pt x="1120521" y="4390390"/>
                    </a:cubicBezTo>
                    <a:cubicBezTo>
                      <a:pt x="1131316" y="4477639"/>
                      <a:pt x="1156081" y="4549140"/>
                      <a:pt x="1194816" y="4605147"/>
                    </a:cubicBezTo>
                    <a:cubicBezTo>
                      <a:pt x="1233551" y="4661154"/>
                      <a:pt x="1296035" y="4689094"/>
                      <a:pt x="1382141" y="4689094"/>
                    </a:cubicBezTo>
                    <a:cubicBezTo>
                      <a:pt x="1470406" y="4689094"/>
                      <a:pt x="1533906" y="4661662"/>
                      <a:pt x="1572641" y="4606797"/>
                    </a:cubicBezTo>
                    <a:cubicBezTo>
                      <a:pt x="1611376" y="4551933"/>
                      <a:pt x="1635633" y="4480306"/>
                      <a:pt x="1645285" y="4392040"/>
                    </a:cubicBezTo>
                    <a:cubicBezTo>
                      <a:pt x="1654937" y="4303775"/>
                      <a:pt x="1659763" y="4212336"/>
                      <a:pt x="1659763" y="4117594"/>
                    </a:cubicBezTo>
                    <a:lnTo>
                      <a:pt x="1659763" y="0"/>
                    </a:lnTo>
                    <a:lnTo>
                      <a:pt x="2764155" y="0"/>
                    </a:lnTo>
                    <a:lnTo>
                      <a:pt x="2764155" y="4162679"/>
                    </a:lnTo>
                    <a:cubicBezTo>
                      <a:pt x="2764155" y="4679315"/>
                      <a:pt x="2652141" y="5070729"/>
                      <a:pt x="2428240" y="5336540"/>
                    </a:cubicBezTo>
                    <a:cubicBezTo>
                      <a:pt x="2204593" y="5602478"/>
                      <a:pt x="1855724" y="5735320"/>
                      <a:pt x="1382141" y="5735320"/>
                    </a:cubicBezTo>
                    <a:close/>
                  </a:path>
                </a:pathLst>
              </a:custGeom>
              <a:blipFill>
                <a:blip r:embed="rId7"/>
                <a:stretch>
                  <a:fillRect l="-104818" r="-640529" t="-71435" b="-132656"/>
                </a:stretch>
              </a:blipFill>
            </p:spPr>
          </p:sp>
        </p:grpSp>
        <p:grpSp>
          <p:nvGrpSpPr>
            <p:cNvPr name="Group 15" id="15"/>
            <p:cNvGrpSpPr>
              <a:grpSpLocks noChangeAspect="true"/>
            </p:cNvGrpSpPr>
            <p:nvPr/>
          </p:nvGrpSpPr>
          <p:grpSpPr>
            <a:xfrm rot="0">
              <a:off x="5564590" y="26153"/>
              <a:ext cx="2669489" cy="5463126"/>
              <a:chOff x="0" y="0"/>
              <a:chExt cx="2777236" cy="5683631"/>
            </a:xfrm>
          </p:grpSpPr>
          <p:sp>
            <p:nvSpPr>
              <p:cNvPr name="Freeform 16" id="16"/>
              <p:cNvSpPr/>
              <p:nvPr/>
            </p:nvSpPr>
            <p:spPr>
              <a:xfrm flipH="false" flipV="false">
                <a:off x="0" y="0"/>
                <a:ext cx="2777109" cy="5683885"/>
              </a:xfrm>
              <a:custGeom>
                <a:avLst/>
                <a:gdLst/>
                <a:ahLst/>
                <a:cxnLst/>
                <a:rect r="r" b="b" t="t" l="l"/>
                <a:pathLst>
                  <a:path h="5683885" w="2777109">
                    <a:moveTo>
                      <a:pt x="0" y="5683631"/>
                    </a:moveTo>
                    <a:lnTo>
                      <a:pt x="0" y="0"/>
                    </a:lnTo>
                    <a:lnTo>
                      <a:pt x="1743837" y="0"/>
                    </a:lnTo>
                    <a:cubicBezTo>
                      <a:pt x="2034540" y="0"/>
                      <a:pt x="2254123" y="66167"/>
                      <a:pt x="2402586" y="198628"/>
                    </a:cubicBezTo>
                    <a:cubicBezTo>
                      <a:pt x="2551049" y="331089"/>
                      <a:pt x="2650744" y="516255"/>
                      <a:pt x="2701290" y="754126"/>
                    </a:cubicBezTo>
                    <a:cubicBezTo>
                      <a:pt x="2751836" y="991997"/>
                      <a:pt x="2777109" y="1271397"/>
                      <a:pt x="2777109" y="1592199"/>
                    </a:cubicBezTo>
                    <a:cubicBezTo>
                      <a:pt x="2777109" y="1902206"/>
                      <a:pt x="2737866" y="2149856"/>
                      <a:pt x="2659253" y="2334895"/>
                    </a:cubicBezTo>
                    <a:cubicBezTo>
                      <a:pt x="2580640" y="2520061"/>
                      <a:pt x="2432685" y="2648204"/>
                      <a:pt x="2215261" y="2719197"/>
                    </a:cubicBezTo>
                    <a:cubicBezTo>
                      <a:pt x="2393950" y="2755773"/>
                      <a:pt x="2519299" y="2844673"/>
                      <a:pt x="2591435" y="2985643"/>
                    </a:cubicBezTo>
                    <a:cubicBezTo>
                      <a:pt x="2663571" y="3126613"/>
                      <a:pt x="2699639" y="3309112"/>
                      <a:pt x="2699639" y="3533013"/>
                    </a:cubicBezTo>
                    <a:lnTo>
                      <a:pt x="2699639" y="5683758"/>
                    </a:lnTo>
                    <a:lnTo>
                      <a:pt x="1579118" y="5683758"/>
                    </a:lnTo>
                    <a:lnTo>
                      <a:pt x="1579118" y="3458718"/>
                    </a:lnTo>
                    <a:cubicBezTo>
                      <a:pt x="1579118" y="3292983"/>
                      <a:pt x="1545209" y="3190113"/>
                      <a:pt x="1477391" y="3150362"/>
                    </a:cubicBezTo>
                    <a:cubicBezTo>
                      <a:pt x="1409573" y="3110611"/>
                      <a:pt x="1300226" y="3090672"/>
                      <a:pt x="1149604" y="3090672"/>
                    </a:cubicBezTo>
                    <a:lnTo>
                      <a:pt x="1149604" y="5683885"/>
                    </a:lnTo>
                    <a:lnTo>
                      <a:pt x="0" y="5683885"/>
                    </a:lnTo>
                    <a:close/>
                    <a:moveTo>
                      <a:pt x="1156081" y="2105533"/>
                    </a:moveTo>
                    <a:lnTo>
                      <a:pt x="1430528" y="2105533"/>
                    </a:lnTo>
                    <a:cubicBezTo>
                      <a:pt x="1587627" y="2105533"/>
                      <a:pt x="1666240" y="1934337"/>
                      <a:pt x="1666240" y="1592072"/>
                    </a:cubicBezTo>
                    <a:cubicBezTo>
                      <a:pt x="1666240" y="1370330"/>
                      <a:pt x="1648968" y="1225042"/>
                      <a:pt x="1614551" y="1156081"/>
                    </a:cubicBezTo>
                    <a:cubicBezTo>
                      <a:pt x="1580134" y="1087247"/>
                      <a:pt x="1515491" y="1052703"/>
                      <a:pt x="1420749" y="1052703"/>
                    </a:cubicBezTo>
                    <a:lnTo>
                      <a:pt x="1156081" y="1052703"/>
                    </a:lnTo>
                    <a:lnTo>
                      <a:pt x="1156081" y="2105533"/>
                    </a:lnTo>
                    <a:close/>
                  </a:path>
                </a:pathLst>
              </a:custGeom>
              <a:blipFill>
                <a:blip r:embed="rId7"/>
                <a:stretch>
                  <a:fillRect l="-206984" r="-523850" t="-72497" b="-130492"/>
                </a:stretch>
              </a:blipFill>
            </p:spPr>
          </p:sp>
        </p:grpSp>
        <p:grpSp>
          <p:nvGrpSpPr>
            <p:cNvPr name="Group 17" id="17"/>
            <p:cNvGrpSpPr>
              <a:grpSpLocks noChangeAspect="true"/>
            </p:cNvGrpSpPr>
            <p:nvPr/>
          </p:nvGrpSpPr>
          <p:grpSpPr>
            <a:xfrm rot="0">
              <a:off x="8334581" y="26153"/>
              <a:ext cx="1129906" cy="5463126"/>
              <a:chOff x="0" y="0"/>
              <a:chExt cx="1175512" cy="5683631"/>
            </a:xfrm>
          </p:grpSpPr>
          <p:sp>
            <p:nvSpPr>
              <p:cNvPr name="Freeform 18" id="18"/>
              <p:cNvSpPr/>
              <p:nvPr/>
            </p:nvSpPr>
            <p:spPr>
              <a:xfrm flipH="false" flipV="false">
                <a:off x="0" y="0"/>
                <a:ext cx="1175512" cy="5683631"/>
              </a:xfrm>
              <a:custGeom>
                <a:avLst/>
                <a:gdLst/>
                <a:ahLst/>
                <a:cxnLst/>
                <a:rect r="r" b="b" t="t" l="l"/>
                <a:pathLst>
                  <a:path h="5683631" w="1175512">
                    <a:moveTo>
                      <a:pt x="0" y="5683631"/>
                    </a:moveTo>
                    <a:lnTo>
                      <a:pt x="0" y="0"/>
                    </a:lnTo>
                    <a:lnTo>
                      <a:pt x="1175512" y="0"/>
                    </a:lnTo>
                    <a:lnTo>
                      <a:pt x="1175512" y="5683631"/>
                    </a:lnTo>
                    <a:lnTo>
                      <a:pt x="0" y="5683631"/>
                    </a:lnTo>
                    <a:close/>
                  </a:path>
                </a:pathLst>
              </a:custGeom>
              <a:blipFill>
                <a:blip r:embed="rId7"/>
                <a:stretch>
                  <a:fillRect l="-735538" r="-1129469" t="-72370" b="-130970"/>
                </a:stretch>
              </a:blipFill>
            </p:spPr>
          </p:sp>
        </p:grpSp>
        <p:grpSp>
          <p:nvGrpSpPr>
            <p:cNvPr name="Group 19" id="19"/>
            <p:cNvGrpSpPr>
              <a:grpSpLocks noChangeAspect="true"/>
            </p:cNvGrpSpPr>
            <p:nvPr/>
          </p:nvGrpSpPr>
          <p:grpSpPr>
            <a:xfrm rot="0">
              <a:off x="15727498" y="26153"/>
              <a:ext cx="1129906" cy="5463126"/>
              <a:chOff x="0" y="0"/>
              <a:chExt cx="1175512" cy="5683631"/>
            </a:xfrm>
          </p:grpSpPr>
          <p:sp>
            <p:nvSpPr>
              <p:cNvPr name="Freeform 20" id="20"/>
              <p:cNvSpPr/>
              <p:nvPr/>
            </p:nvSpPr>
            <p:spPr>
              <a:xfrm flipH="false" flipV="false">
                <a:off x="0" y="0"/>
                <a:ext cx="1175512" cy="5683631"/>
              </a:xfrm>
              <a:custGeom>
                <a:avLst/>
                <a:gdLst/>
                <a:ahLst/>
                <a:cxnLst/>
                <a:rect r="r" b="b" t="t" l="l"/>
                <a:pathLst>
                  <a:path h="5683631" w="1175512">
                    <a:moveTo>
                      <a:pt x="0" y="5683631"/>
                    </a:moveTo>
                    <a:lnTo>
                      <a:pt x="0" y="0"/>
                    </a:lnTo>
                    <a:lnTo>
                      <a:pt x="1175512" y="0"/>
                    </a:lnTo>
                    <a:lnTo>
                      <a:pt x="1175512" y="5683631"/>
                    </a:lnTo>
                    <a:lnTo>
                      <a:pt x="0" y="5683631"/>
                    </a:lnTo>
                    <a:close/>
                  </a:path>
                </a:pathLst>
              </a:custGeom>
              <a:blipFill>
                <a:blip r:embed="rId7"/>
                <a:stretch>
                  <a:fillRect l="-1388928" r="-484244" t="-72799" b="-131801"/>
                </a:stretch>
              </a:blipFill>
            </p:spPr>
          </p:sp>
        </p:grpSp>
        <p:grpSp>
          <p:nvGrpSpPr>
            <p:cNvPr name="Group 21" id="21"/>
            <p:cNvGrpSpPr>
              <a:grpSpLocks noChangeAspect="true"/>
            </p:cNvGrpSpPr>
            <p:nvPr/>
          </p:nvGrpSpPr>
          <p:grpSpPr>
            <a:xfrm rot="0">
              <a:off x="9593428" y="26153"/>
              <a:ext cx="3198697" cy="5463126"/>
              <a:chOff x="0" y="0"/>
              <a:chExt cx="2896743" cy="4947412"/>
            </a:xfrm>
          </p:grpSpPr>
          <p:sp>
            <p:nvSpPr>
              <p:cNvPr name="Freeform 22" id="22"/>
              <p:cNvSpPr/>
              <p:nvPr/>
            </p:nvSpPr>
            <p:spPr>
              <a:xfrm flipH="false" flipV="false">
                <a:off x="0" y="0"/>
                <a:ext cx="2896743" cy="4947412"/>
              </a:xfrm>
              <a:custGeom>
                <a:avLst/>
                <a:gdLst/>
                <a:ahLst/>
                <a:cxnLst/>
                <a:rect r="r" b="b" t="t" l="l"/>
                <a:pathLst>
                  <a:path h="4947412" w="2896743">
                    <a:moveTo>
                      <a:pt x="1446784" y="4947412"/>
                    </a:moveTo>
                    <a:cubicBezTo>
                      <a:pt x="482219" y="4947412"/>
                      <a:pt x="0" y="4446778"/>
                      <a:pt x="0" y="3445764"/>
                    </a:cubicBezTo>
                    <a:lnTo>
                      <a:pt x="0" y="1501648"/>
                    </a:lnTo>
                    <a:cubicBezTo>
                      <a:pt x="0" y="1045210"/>
                      <a:pt x="128016" y="680847"/>
                      <a:pt x="384302" y="408559"/>
                    </a:cubicBezTo>
                    <a:cubicBezTo>
                      <a:pt x="640461" y="136144"/>
                      <a:pt x="994664" y="0"/>
                      <a:pt x="1446784" y="0"/>
                    </a:cubicBezTo>
                    <a:cubicBezTo>
                      <a:pt x="1901063" y="0"/>
                      <a:pt x="2256282" y="136144"/>
                      <a:pt x="2512441" y="408559"/>
                    </a:cubicBezTo>
                    <a:cubicBezTo>
                      <a:pt x="2768600" y="680974"/>
                      <a:pt x="2896743" y="1045337"/>
                      <a:pt x="2896743" y="1501648"/>
                    </a:cubicBezTo>
                    <a:lnTo>
                      <a:pt x="2896743" y="3445764"/>
                    </a:lnTo>
                    <a:cubicBezTo>
                      <a:pt x="2896743" y="4446778"/>
                      <a:pt x="2413381" y="4947412"/>
                      <a:pt x="1446784" y="4947412"/>
                    </a:cubicBezTo>
                    <a:close/>
                    <a:moveTo>
                      <a:pt x="1446784" y="4056126"/>
                    </a:moveTo>
                    <a:cubicBezTo>
                      <a:pt x="1543685" y="4056126"/>
                      <a:pt x="1613154" y="4021201"/>
                      <a:pt x="1655064" y="3951224"/>
                    </a:cubicBezTo>
                    <a:cubicBezTo>
                      <a:pt x="1696974" y="3881247"/>
                      <a:pt x="1718056" y="3792474"/>
                      <a:pt x="1718056" y="3684778"/>
                    </a:cubicBezTo>
                    <a:lnTo>
                      <a:pt x="1718056" y="1317625"/>
                    </a:lnTo>
                    <a:cubicBezTo>
                      <a:pt x="1718056" y="1035558"/>
                      <a:pt x="1627632" y="894588"/>
                      <a:pt x="1446784" y="894588"/>
                    </a:cubicBezTo>
                    <a:cubicBezTo>
                      <a:pt x="1265936" y="894588"/>
                      <a:pt x="1175512" y="1035558"/>
                      <a:pt x="1175512" y="1317625"/>
                    </a:cubicBezTo>
                    <a:lnTo>
                      <a:pt x="1175512" y="3684778"/>
                    </a:lnTo>
                    <a:cubicBezTo>
                      <a:pt x="1175512" y="3792474"/>
                      <a:pt x="1196467" y="3881247"/>
                      <a:pt x="1238504" y="3951224"/>
                    </a:cubicBezTo>
                    <a:cubicBezTo>
                      <a:pt x="1280414" y="4021074"/>
                      <a:pt x="1349883" y="4056126"/>
                      <a:pt x="1446784" y="4056126"/>
                    </a:cubicBezTo>
                    <a:close/>
                  </a:path>
                </a:pathLst>
              </a:custGeom>
              <a:blipFill>
                <a:blip r:embed="rId7"/>
                <a:stretch>
                  <a:fillRect l="-300045" r="-295104" t="-72490" b="-131300"/>
                </a:stretch>
              </a:blipFill>
            </p:spPr>
          </p:sp>
        </p:grpSp>
        <p:grpSp>
          <p:nvGrpSpPr>
            <p:cNvPr name="Group 23" id="23"/>
            <p:cNvGrpSpPr>
              <a:grpSpLocks noChangeAspect="true"/>
            </p:cNvGrpSpPr>
            <p:nvPr/>
          </p:nvGrpSpPr>
          <p:grpSpPr>
            <a:xfrm rot="0">
              <a:off x="12921066" y="26153"/>
              <a:ext cx="2634031" cy="5463126"/>
              <a:chOff x="0" y="0"/>
              <a:chExt cx="2790190" cy="5787009"/>
            </a:xfrm>
          </p:grpSpPr>
          <p:sp>
            <p:nvSpPr>
              <p:cNvPr name="Freeform 24" id="24"/>
              <p:cNvSpPr/>
              <p:nvPr/>
            </p:nvSpPr>
            <p:spPr>
              <a:xfrm flipH="false" flipV="false">
                <a:off x="0" y="0"/>
                <a:ext cx="2790317" cy="5787009"/>
              </a:xfrm>
              <a:custGeom>
                <a:avLst/>
                <a:gdLst/>
                <a:ahLst/>
                <a:cxnLst/>
                <a:rect r="r" b="b" t="t" l="l"/>
                <a:pathLst>
                  <a:path h="5787009" w="2790317">
                    <a:moveTo>
                      <a:pt x="1466088" y="5787009"/>
                    </a:moveTo>
                    <a:cubicBezTo>
                      <a:pt x="947166" y="5787009"/>
                      <a:pt x="573151" y="5657850"/>
                      <a:pt x="343916" y="5399532"/>
                    </a:cubicBezTo>
                    <a:cubicBezTo>
                      <a:pt x="114681" y="5141087"/>
                      <a:pt x="0" y="4729988"/>
                      <a:pt x="0" y="4165854"/>
                    </a:cubicBezTo>
                    <a:lnTo>
                      <a:pt x="0" y="3610356"/>
                    </a:lnTo>
                    <a:lnTo>
                      <a:pt x="1123823" y="3610356"/>
                    </a:lnTo>
                    <a:lnTo>
                      <a:pt x="1123823" y="4320794"/>
                    </a:lnTo>
                    <a:cubicBezTo>
                      <a:pt x="1123823" y="4452112"/>
                      <a:pt x="1143762" y="4554855"/>
                      <a:pt x="1183513" y="4629150"/>
                    </a:cubicBezTo>
                    <a:cubicBezTo>
                      <a:pt x="1223264" y="4703445"/>
                      <a:pt x="1292733" y="4740529"/>
                      <a:pt x="1391793" y="4740529"/>
                    </a:cubicBezTo>
                    <a:cubicBezTo>
                      <a:pt x="1495171" y="4740529"/>
                      <a:pt x="1566672" y="4710430"/>
                      <a:pt x="1606550" y="4650105"/>
                    </a:cubicBezTo>
                    <a:cubicBezTo>
                      <a:pt x="1646301" y="4589907"/>
                      <a:pt x="1666367" y="4490847"/>
                      <a:pt x="1666367" y="4353052"/>
                    </a:cubicBezTo>
                    <a:cubicBezTo>
                      <a:pt x="1666367" y="4178681"/>
                      <a:pt x="1649095" y="4032885"/>
                      <a:pt x="1614678" y="3915537"/>
                    </a:cubicBezTo>
                    <a:cubicBezTo>
                      <a:pt x="1580261" y="3798189"/>
                      <a:pt x="1520444" y="3686302"/>
                      <a:pt x="1435481" y="3579622"/>
                    </a:cubicBezTo>
                    <a:cubicBezTo>
                      <a:pt x="1350391" y="3473069"/>
                      <a:pt x="1232535" y="3348736"/>
                      <a:pt x="1081913" y="3206623"/>
                    </a:cubicBezTo>
                    <a:lnTo>
                      <a:pt x="571627" y="2722245"/>
                    </a:lnTo>
                    <a:cubicBezTo>
                      <a:pt x="190500" y="2362835"/>
                      <a:pt x="0" y="1951609"/>
                      <a:pt x="0" y="1488694"/>
                    </a:cubicBezTo>
                    <a:cubicBezTo>
                      <a:pt x="0" y="1004316"/>
                      <a:pt x="112522" y="635127"/>
                      <a:pt x="337439" y="381000"/>
                    </a:cubicBezTo>
                    <a:cubicBezTo>
                      <a:pt x="562356" y="127000"/>
                      <a:pt x="888111" y="0"/>
                      <a:pt x="1314323" y="0"/>
                    </a:cubicBezTo>
                    <a:cubicBezTo>
                      <a:pt x="1835277" y="0"/>
                      <a:pt x="2205101" y="138811"/>
                      <a:pt x="2423668" y="416560"/>
                    </a:cubicBezTo>
                    <a:cubicBezTo>
                      <a:pt x="2642108" y="694309"/>
                      <a:pt x="2751455" y="1116330"/>
                      <a:pt x="2751455" y="1682496"/>
                    </a:cubicBezTo>
                    <a:lnTo>
                      <a:pt x="1595374" y="1682496"/>
                    </a:lnTo>
                    <a:lnTo>
                      <a:pt x="1595374" y="1291717"/>
                    </a:lnTo>
                    <a:cubicBezTo>
                      <a:pt x="1595374" y="1214247"/>
                      <a:pt x="1573276" y="1153922"/>
                      <a:pt x="1529207" y="1110869"/>
                    </a:cubicBezTo>
                    <a:cubicBezTo>
                      <a:pt x="1485011" y="1067816"/>
                      <a:pt x="1425321" y="1046226"/>
                      <a:pt x="1350010" y="1046226"/>
                    </a:cubicBezTo>
                    <a:cubicBezTo>
                      <a:pt x="1259586" y="1046226"/>
                      <a:pt x="1193419" y="1071499"/>
                      <a:pt x="1151382" y="1122172"/>
                    </a:cubicBezTo>
                    <a:cubicBezTo>
                      <a:pt x="1109345" y="1172845"/>
                      <a:pt x="1088390" y="1237869"/>
                      <a:pt x="1088390" y="1317498"/>
                    </a:cubicBezTo>
                    <a:cubicBezTo>
                      <a:pt x="1088390" y="1397127"/>
                      <a:pt x="1109853" y="1483360"/>
                      <a:pt x="1153033" y="1575816"/>
                    </a:cubicBezTo>
                    <a:cubicBezTo>
                      <a:pt x="1196086" y="1668399"/>
                      <a:pt x="1281049" y="1774952"/>
                      <a:pt x="1408176" y="1895475"/>
                    </a:cubicBezTo>
                    <a:lnTo>
                      <a:pt x="2063750" y="2525141"/>
                    </a:lnTo>
                    <a:cubicBezTo>
                      <a:pt x="2195068" y="2649982"/>
                      <a:pt x="2315591" y="2781935"/>
                      <a:pt x="2425446" y="2920746"/>
                    </a:cubicBezTo>
                    <a:cubicBezTo>
                      <a:pt x="2535174" y="3059557"/>
                      <a:pt x="2623439" y="3221101"/>
                      <a:pt x="2690241" y="3405124"/>
                    </a:cubicBezTo>
                    <a:cubicBezTo>
                      <a:pt x="2756916" y="3589147"/>
                      <a:pt x="2790317" y="3813683"/>
                      <a:pt x="2790317" y="4078478"/>
                    </a:cubicBezTo>
                    <a:cubicBezTo>
                      <a:pt x="2790317" y="4612386"/>
                      <a:pt x="2691892" y="5030597"/>
                      <a:pt x="2494788" y="5333111"/>
                    </a:cubicBezTo>
                    <a:cubicBezTo>
                      <a:pt x="2297684" y="5635752"/>
                      <a:pt x="1954784" y="5787009"/>
                      <a:pt x="1466088" y="5787009"/>
                    </a:cubicBezTo>
                    <a:close/>
                  </a:path>
                </a:pathLst>
              </a:custGeom>
              <a:blipFill>
                <a:blip r:embed="rId7"/>
                <a:stretch>
                  <a:fillRect l="-490174" r="-252955" t="-72466" b="-130963"/>
                </a:stretch>
              </a:blipFill>
            </p:spPr>
          </p:sp>
        </p:grpSp>
        <p:grpSp>
          <p:nvGrpSpPr>
            <p:cNvPr name="Group 25" id="25"/>
            <p:cNvGrpSpPr>
              <a:grpSpLocks noChangeAspect="true"/>
            </p:cNvGrpSpPr>
            <p:nvPr/>
          </p:nvGrpSpPr>
          <p:grpSpPr>
            <a:xfrm rot="0">
              <a:off x="16986345" y="0"/>
              <a:ext cx="2390064" cy="5463126"/>
              <a:chOff x="0" y="0"/>
              <a:chExt cx="2486533" cy="5683631"/>
            </a:xfrm>
          </p:grpSpPr>
          <p:sp>
            <p:nvSpPr>
              <p:cNvPr name="Freeform 26" id="26"/>
              <p:cNvSpPr/>
              <p:nvPr/>
            </p:nvSpPr>
            <p:spPr>
              <a:xfrm flipH="false" flipV="false">
                <a:off x="0" y="0"/>
                <a:ext cx="2486533" cy="5683758"/>
              </a:xfrm>
              <a:custGeom>
                <a:avLst/>
                <a:gdLst/>
                <a:ahLst/>
                <a:cxnLst/>
                <a:rect r="r" b="b" t="t" l="l"/>
                <a:pathLst>
                  <a:path h="5683758" w="2486533">
                    <a:moveTo>
                      <a:pt x="674878" y="5683631"/>
                    </a:moveTo>
                    <a:lnTo>
                      <a:pt x="674878" y="1091565"/>
                    </a:lnTo>
                    <a:lnTo>
                      <a:pt x="0" y="1091565"/>
                    </a:lnTo>
                    <a:lnTo>
                      <a:pt x="0" y="0"/>
                    </a:lnTo>
                    <a:lnTo>
                      <a:pt x="2486533" y="0"/>
                    </a:lnTo>
                    <a:lnTo>
                      <a:pt x="2486533" y="1091565"/>
                    </a:lnTo>
                    <a:lnTo>
                      <a:pt x="1811655" y="1091565"/>
                    </a:lnTo>
                    <a:lnTo>
                      <a:pt x="1811655" y="5683758"/>
                    </a:lnTo>
                    <a:lnTo>
                      <a:pt x="674878" y="5683758"/>
                    </a:lnTo>
                    <a:close/>
                  </a:path>
                </a:pathLst>
              </a:custGeom>
              <a:blipFill>
                <a:blip r:embed="rId7"/>
                <a:stretch>
                  <a:fillRect l="-712198" r="-119823" t="-72627" b="-131705"/>
                </a:stretch>
              </a:blipFill>
            </p:spPr>
          </p:sp>
        </p:grpSp>
        <p:grpSp>
          <p:nvGrpSpPr>
            <p:cNvPr name="Group 27" id="27"/>
            <p:cNvGrpSpPr>
              <a:grpSpLocks noChangeAspect="true"/>
            </p:cNvGrpSpPr>
            <p:nvPr/>
          </p:nvGrpSpPr>
          <p:grpSpPr>
            <a:xfrm rot="0">
              <a:off x="19504388" y="26153"/>
              <a:ext cx="2771908" cy="5463126"/>
              <a:chOff x="0" y="0"/>
              <a:chExt cx="2883789" cy="5683631"/>
            </a:xfrm>
          </p:grpSpPr>
          <p:sp>
            <p:nvSpPr>
              <p:cNvPr name="Freeform 28" id="28"/>
              <p:cNvSpPr/>
              <p:nvPr/>
            </p:nvSpPr>
            <p:spPr>
              <a:xfrm flipH="false" flipV="false">
                <a:off x="0" y="0"/>
                <a:ext cx="2883789" cy="5683631"/>
              </a:xfrm>
              <a:custGeom>
                <a:avLst/>
                <a:gdLst/>
                <a:ahLst/>
                <a:cxnLst/>
                <a:rect r="r" b="b" t="t" l="l"/>
                <a:pathLst>
                  <a:path h="5683631" w="2883789">
                    <a:moveTo>
                      <a:pt x="907415" y="5683631"/>
                    </a:moveTo>
                    <a:lnTo>
                      <a:pt x="907415" y="3813810"/>
                    </a:lnTo>
                    <a:lnTo>
                      <a:pt x="0" y="0"/>
                    </a:lnTo>
                    <a:lnTo>
                      <a:pt x="1126998" y="0"/>
                    </a:lnTo>
                    <a:lnTo>
                      <a:pt x="1443482" y="1924685"/>
                    </a:lnTo>
                    <a:lnTo>
                      <a:pt x="1759966" y="0"/>
                    </a:lnTo>
                    <a:lnTo>
                      <a:pt x="2883789" y="0"/>
                    </a:lnTo>
                    <a:lnTo>
                      <a:pt x="1979549" y="3813810"/>
                    </a:lnTo>
                    <a:lnTo>
                      <a:pt x="1979549" y="5683631"/>
                    </a:lnTo>
                    <a:lnTo>
                      <a:pt x="907415" y="5683631"/>
                    </a:lnTo>
                    <a:close/>
                  </a:path>
                </a:pathLst>
              </a:custGeom>
              <a:blipFill>
                <a:blip r:embed="rId7"/>
                <a:stretch>
                  <a:fillRect l="-703272" r="0" t="-72081" b="-132122"/>
                </a:stretch>
              </a:blipFill>
            </p:spPr>
          </p:sp>
        </p:grpSp>
      </p:grpSp>
      <p:sp>
        <p:nvSpPr>
          <p:cNvPr name="TextBox 29" id="29"/>
          <p:cNvSpPr txBox="true"/>
          <p:nvPr/>
        </p:nvSpPr>
        <p:spPr>
          <a:xfrm rot="0">
            <a:off x="1966005" y="2149070"/>
            <a:ext cx="13812922" cy="965200"/>
          </a:xfrm>
          <a:prstGeom prst="rect">
            <a:avLst/>
          </a:prstGeom>
        </p:spPr>
        <p:txBody>
          <a:bodyPr anchor="t" rtlCol="false" tIns="0" lIns="0" bIns="0" rIns="0">
            <a:spAutoFit/>
          </a:bodyPr>
          <a:lstStyle/>
          <a:p>
            <a:pPr algn="ctr">
              <a:lnSpc>
                <a:spcPts val="7474"/>
              </a:lnSpc>
            </a:pPr>
            <a:r>
              <a:rPr lang="en-US" sz="6499">
                <a:solidFill>
                  <a:srgbClr val="FFFFFF"/>
                </a:solidFill>
                <a:latin typeface="Roboto Bold"/>
              </a:rPr>
              <a:t>Connecting research to</a:t>
            </a:r>
          </a:p>
        </p:txBody>
      </p:sp>
      <p:sp>
        <p:nvSpPr>
          <p:cNvPr name="TextBox 30" id="30"/>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grpSp>
        <p:nvGrpSpPr>
          <p:cNvPr name="Group 31" id="31"/>
          <p:cNvGrpSpPr/>
          <p:nvPr/>
        </p:nvGrpSpPr>
        <p:grpSpPr>
          <a:xfrm rot="0">
            <a:off x="1192008" y="8369740"/>
            <a:ext cx="182635" cy="182635"/>
            <a:chOff x="0" y="0"/>
            <a:chExt cx="6350000" cy="6350000"/>
          </a:xfrm>
        </p:grpSpPr>
        <p:sp>
          <p:nvSpPr>
            <p:cNvPr name="Freeform 32" id="32"/>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33" id="33"/>
          <p:cNvSpPr txBox="true"/>
          <p:nvPr/>
        </p:nvSpPr>
        <p:spPr>
          <a:xfrm rot="0">
            <a:off x="7038121" y="8172432"/>
            <a:ext cx="4113120" cy="622935"/>
          </a:xfrm>
          <a:prstGeom prst="rect">
            <a:avLst/>
          </a:prstGeom>
        </p:spPr>
        <p:txBody>
          <a:bodyPr anchor="t" rtlCol="false" tIns="0" lIns="0" bIns="0" rIns="0">
            <a:spAutoFit/>
          </a:bodyPr>
          <a:lstStyle/>
          <a:p>
            <a:pPr>
              <a:lnSpc>
                <a:spcPts val="5040"/>
              </a:lnSpc>
              <a:spcBef>
                <a:spcPct val="0"/>
              </a:spcBef>
            </a:pPr>
            <a:r>
              <a:rPr lang="en-US" sz="3600">
                <a:solidFill>
                  <a:srgbClr val="FFC72C"/>
                </a:solidFill>
                <a:latin typeface="Source Sans Pro Bold"/>
              </a:rPr>
              <a:t>ACRL Framework</a:t>
            </a:r>
          </a:p>
        </p:txBody>
      </p:sp>
      <p:grpSp>
        <p:nvGrpSpPr>
          <p:cNvPr name="Group 34" id="34"/>
          <p:cNvGrpSpPr/>
          <p:nvPr/>
        </p:nvGrpSpPr>
        <p:grpSpPr>
          <a:xfrm rot="0">
            <a:off x="6636411" y="8369740"/>
            <a:ext cx="182635" cy="182635"/>
            <a:chOff x="0" y="0"/>
            <a:chExt cx="6350000" cy="6350000"/>
          </a:xfrm>
        </p:grpSpPr>
        <p:sp>
          <p:nvSpPr>
            <p:cNvPr name="Freeform 35" id="3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36" id="36"/>
          <p:cNvSpPr txBox="true"/>
          <p:nvPr/>
        </p:nvSpPr>
        <p:spPr>
          <a:xfrm rot="0">
            <a:off x="1595172" y="8197215"/>
            <a:ext cx="3604299" cy="1061085"/>
          </a:xfrm>
          <a:prstGeom prst="rect">
            <a:avLst/>
          </a:prstGeom>
        </p:spPr>
        <p:txBody>
          <a:bodyPr anchor="t" rtlCol="false" tIns="0" lIns="0" bIns="0" rIns="0">
            <a:spAutoFit/>
          </a:bodyPr>
          <a:lstStyle/>
          <a:p>
            <a:pPr>
              <a:lnSpc>
                <a:spcPts val="4140"/>
              </a:lnSpc>
            </a:pPr>
            <a:r>
              <a:rPr lang="en-US" sz="3600">
                <a:solidFill>
                  <a:srgbClr val="FFC72C"/>
                </a:solidFill>
                <a:latin typeface="Source Sans Pro Bold"/>
              </a:rPr>
              <a:t>Carefully selected images</a:t>
            </a:r>
          </a:p>
        </p:txBody>
      </p:sp>
      <p:grpSp>
        <p:nvGrpSpPr>
          <p:cNvPr name="Group 37" id="37"/>
          <p:cNvGrpSpPr/>
          <p:nvPr/>
        </p:nvGrpSpPr>
        <p:grpSpPr>
          <a:xfrm rot="0">
            <a:off x="12080815" y="8369740"/>
            <a:ext cx="182635" cy="182635"/>
            <a:chOff x="0" y="0"/>
            <a:chExt cx="6350000" cy="6350000"/>
          </a:xfrm>
        </p:grpSpPr>
        <p:sp>
          <p:nvSpPr>
            <p:cNvPr name="Freeform 38" id="38"/>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name="TextBox 39" id="39"/>
          <p:cNvSpPr txBox="true"/>
          <p:nvPr/>
        </p:nvSpPr>
        <p:spPr>
          <a:xfrm rot="0">
            <a:off x="12506173" y="8197215"/>
            <a:ext cx="4313082" cy="1061085"/>
          </a:xfrm>
          <a:prstGeom prst="rect">
            <a:avLst/>
          </a:prstGeom>
        </p:spPr>
        <p:txBody>
          <a:bodyPr anchor="t" rtlCol="false" tIns="0" lIns="0" bIns="0" rIns="0">
            <a:spAutoFit/>
          </a:bodyPr>
          <a:lstStyle/>
          <a:p>
            <a:pPr>
              <a:lnSpc>
                <a:spcPts val="4140"/>
              </a:lnSpc>
            </a:pPr>
            <a:r>
              <a:rPr lang="en-US" sz="3600">
                <a:solidFill>
                  <a:srgbClr val="FFC72C"/>
                </a:solidFill>
                <a:latin typeface="Source Sans Pro Bold"/>
              </a:rPr>
              <a:t>What next? Continue the inquiry</a:t>
            </a:r>
          </a:p>
        </p:txBody>
      </p:sp>
      <p:sp>
        <p:nvSpPr>
          <p:cNvPr name="TextBox 40" id="40"/>
          <p:cNvSpPr txBox="true"/>
          <p:nvPr/>
        </p:nvSpPr>
        <p:spPr>
          <a:xfrm rot="0">
            <a:off x="7250490" y="8804892"/>
            <a:ext cx="4479730" cy="717550"/>
          </a:xfrm>
          <a:prstGeom prst="rect">
            <a:avLst/>
          </a:prstGeom>
        </p:spPr>
        <p:txBody>
          <a:bodyPr anchor="t" rtlCol="false" tIns="0" lIns="0" bIns="0" rIns="0">
            <a:spAutoFit/>
          </a:bodyPr>
          <a:lstStyle/>
          <a:p>
            <a:pPr>
              <a:lnSpc>
                <a:spcPts val="2824"/>
              </a:lnSpc>
            </a:pPr>
            <a:r>
              <a:rPr lang="en-US" sz="2499">
                <a:solidFill>
                  <a:srgbClr val="FFFFFF"/>
                </a:solidFill>
                <a:latin typeface="Source Sans Pro"/>
              </a:rPr>
              <a:t>Research as Inquiry</a:t>
            </a:r>
          </a:p>
          <a:p>
            <a:pPr>
              <a:lnSpc>
                <a:spcPts val="2824"/>
              </a:lnSpc>
            </a:pPr>
            <a:r>
              <a:rPr lang="en-US" sz="2499">
                <a:solidFill>
                  <a:srgbClr val="FFFFFF"/>
                </a:solidFill>
                <a:latin typeface="Source Sans Pro"/>
              </a:rPr>
              <a:t>Scholarship as Conversation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2595073" y="1028700"/>
            <a:ext cx="12846109" cy="8394099"/>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grpSp>
        <p:nvGrpSpPr>
          <p:cNvPr name="Group 4" id="4"/>
          <p:cNvGrpSpPr>
            <a:grpSpLocks noChangeAspect="true"/>
          </p:cNvGrpSpPr>
          <p:nvPr/>
        </p:nvGrpSpPr>
        <p:grpSpPr>
          <a:xfrm rot="0">
            <a:off x="7096167" y="1449946"/>
            <a:ext cx="2751068" cy="5924175"/>
            <a:chOff x="0" y="0"/>
            <a:chExt cx="2948813" cy="6350000"/>
          </a:xfrm>
        </p:grpSpPr>
        <p:sp>
          <p:nvSpPr>
            <p:cNvPr name="Freeform 5" id="5"/>
            <p:cNvSpPr/>
            <p:nvPr/>
          </p:nvSpPr>
          <p:spPr>
            <a:xfrm flipH="false" flipV="false">
              <a:off x="0" y="0"/>
              <a:ext cx="2948813" cy="6350000"/>
            </a:xfrm>
            <a:custGeom>
              <a:avLst/>
              <a:gdLst/>
              <a:ahLst/>
              <a:cxnLst/>
              <a:rect r="r" b="b" t="t" l="l"/>
              <a:pathLst>
                <a:path h="6350000" w="2948813">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7"/>
              <a:stretch>
                <a:fillRect l="-12787" r="-122906" t="-45935" b="0"/>
              </a:stretch>
            </a:blipFill>
          </p:spPr>
        </p:sp>
      </p:grpSp>
      <p:grpSp>
        <p:nvGrpSpPr>
          <p:cNvPr name="Group 6" id="6"/>
          <p:cNvGrpSpPr>
            <a:grpSpLocks noChangeAspect="true"/>
          </p:cNvGrpSpPr>
          <p:nvPr/>
        </p:nvGrpSpPr>
        <p:grpSpPr>
          <a:xfrm rot="0">
            <a:off x="10386448" y="1449946"/>
            <a:ext cx="2751068" cy="5924175"/>
            <a:chOff x="0" y="0"/>
            <a:chExt cx="2948813" cy="6350000"/>
          </a:xfrm>
        </p:grpSpPr>
        <p:sp>
          <p:nvSpPr>
            <p:cNvPr name="Freeform 7" id="7"/>
            <p:cNvSpPr/>
            <p:nvPr/>
          </p:nvSpPr>
          <p:spPr>
            <a:xfrm flipH="false" flipV="false">
              <a:off x="0" y="0"/>
              <a:ext cx="2948813" cy="6350000"/>
            </a:xfrm>
            <a:custGeom>
              <a:avLst/>
              <a:gdLst/>
              <a:ahLst/>
              <a:cxnLst/>
              <a:rect r="r" b="b" t="t" l="l"/>
              <a:pathLst>
                <a:path h="6350000" w="2948813">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8"/>
              <a:stretch>
                <a:fillRect l="-41668" r="-202713" t="-19943" b="0"/>
              </a:stretch>
            </a:blipFill>
          </p:spPr>
        </p:sp>
      </p:grpSp>
      <p:grpSp>
        <p:nvGrpSpPr>
          <p:cNvPr name="Group 8" id="8"/>
          <p:cNvGrpSpPr>
            <a:grpSpLocks noChangeAspect="true"/>
          </p:cNvGrpSpPr>
          <p:nvPr/>
        </p:nvGrpSpPr>
        <p:grpSpPr>
          <a:xfrm rot="0">
            <a:off x="13676728" y="1449946"/>
            <a:ext cx="2751068" cy="5924175"/>
            <a:chOff x="0" y="0"/>
            <a:chExt cx="2948813" cy="6350000"/>
          </a:xfrm>
        </p:grpSpPr>
        <p:sp>
          <p:nvSpPr>
            <p:cNvPr name="Freeform 9" id="9"/>
            <p:cNvSpPr/>
            <p:nvPr/>
          </p:nvSpPr>
          <p:spPr>
            <a:xfrm flipH="false" flipV="false">
              <a:off x="0" y="0"/>
              <a:ext cx="2948813" cy="6350000"/>
            </a:xfrm>
            <a:custGeom>
              <a:avLst/>
              <a:gdLst/>
              <a:ahLst/>
              <a:cxnLst/>
              <a:rect r="r" b="b" t="t" l="l"/>
              <a:pathLst>
                <a:path h="6350000" w="2948813">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8"/>
              <a:stretch>
                <a:fillRect l="-140442" r="-106372" t="-20790" b="0"/>
              </a:stretch>
            </a:blipFill>
          </p:spPr>
        </p:sp>
      </p:grpSp>
      <p:grpSp>
        <p:nvGrpSpPr>
          <p:cNvPr name="Group 10" id="10"/>
          <p:cNvGrpSpPr/>
          <p:nvPr/>
        </p:nvGrpSpPr>
        <p:grpSpPr>
          <a:xfrm rot="0">
            <a:off x="1603873" y="2326422"/>
            <a:ext cx="494567" cy="494567"/>
            <a:chOff x="0" y="0"/>
            <a:chExt cx="6350000" cy="6350000"/>
          </a:xfrm>
        </p:grpSpPr>
        <p:sp>
          <p:nvSpPr>
            <p:cNvPr name="Freeform 11" id="11"/>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2" id="12"/>
          <p:cNvGrpSpPr/>
          <p:nvPr/>
        </p:nvGrpSpPr>
        <p:grpSpPr>
          <a:xfrm rot="0">
            <a:off x="1950228" y="2326422"/>
            <a:ext cx="494567" cy="494567"/>
            <a:chOff x="0" y="0"/>
            <a:chExt cx="6350000" cy="6350000"/>
          </a:xfrm>
        </p:grpSpPr>
        <p:sp>
          <p:nvSpPr>
            <p:cNvPr name="Freeform 13" id="1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4" id="14"/>
          <p:cNvGrpSpPr/>
          <p:nvPr/>
        </p:nvGrpSpPr>
        <p:grpSpPr>
          <a:xfrm rot="0">
            <a:off x="2296583" y="2326422"/>
            <a:ext cx="494567" cy="494567"/>
            <a:chOff x="0" y="0"/>
            <a:chExt cx="6350000" cy="6350000"/>
          </a:xfrm>
        </p:grpSpPr>
        <p:sp>
          <p:nvSpPr>
            <p:cNvPr name="Freeform 15" id="1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sp>
        <p:nvSpPr>
          <p:cNvPr name="TextBox 16" id="16"/>
          <p:cNvSpPr txBox="true"/>
          <p:nvPr/>
        </p:nvSpPr>
        <p:spPr>
          <a:xfrm rot="0">
            <a:off x="1603873" y="3054350"/>
            <a:ext cx="4571259" cy="3794125"/>
          </a:xfrm>
          <a:prstGeom prst="rect">
            <a:avLst/>
          </a:prstGeom>
        </p:spPr>
        <p:txBody>
          <a:bodyPr anchor="t" rtlCol="false" tIns="0" lIns="0" bIns="0" rIns="0">
            <a:spAutoFit/>
          </a:bodyPr>
          <a:lstStyle/>
          <a:p>
            <a:pPr>
              <a:lnSpc>
                <a:spcPts val="7474"/>
              </a:lnSpc>
            </a:pPr>
            <a:r>
              <a:rPr lang="en-US" sz="6499">
                <a:solidFill>
                  <a:srgbClr val="FFFFFF"/>
                </a:solidFill>
                <a:latin typeface="Roboto Bold"/>
              </a:rPr>
              <a:t>Best Practices</a:t>
            </a:r>
          </a:p>
          <a:p>
            <a:pPr>
              <a:lnSpc>
                <a:spcPts val="7474"/>
              </a:lnSpc>
            </a:pPr>
            <a:r>
              <a:rPr lang="en-US" sz="6499">
                <a:solidFill>
                  <a:srgbClr val="FFFFFF"/>
                </a:solidFill>
                <a:latin typeface="Roboto Bold"/>
              </a:rPr>
              <a:t>for the library </a:t>
            </a:r>
          </a:p>
        </p:txBody>
      </p:sp>
      <p:sp>
        <p:nvSpPr>
          <p:cNvPr name="TextBox 17" id="17"/>
          <p:cNvSpPr txBox="true"/>
          <p:nvPr/>
        </p:nvSpPr>
        <p:spPr>
          <a:xfrm rot="0">
            <a:off x="13524968" y="7573720"/>
            <a:ext cx="3054590" cy="1526673"/>
          </a:xfrm>
          <a:prstGeom prst="rect">
            <a:avLst/>
          </a:prstGeom>
        </p:spPr>
        <p:txBody>
          <a:bodyPr anchor="t" rtlCol="false" tIns="0" lIns="0" bIns="0" rIns="0">
            <a:spAutoFit/>
          </a:bodyPr>
          <a:lstStyle/>
          <a:p>
            <a:pPr algn="ctr">
              <a:lnSpc>
                <a:spcPts val="4052"/>
              </a:lnSpc>
              <a:spcBef>
                <a:spcPct val="0"/>
              </a:spcBef>
            </a:pPr>
            <a:r>
              <a:rPr lang="en-US" sz="2894">
                <a:solidFill>
                  <a:srgbClr val="FFFFFF"/>
                </a:solidFill>
                <a:latin typeface="Source Sans Pro Bold"/>
              </a:rPr>
              <a:t>Handling difficult conversations with curiosity</a:t>
            </a:r>
          </a:p>
        </p:txBody>
      </p:sp>
      <p:sp>
        <p:nvSpPr>
          <p:cNvPr name="TextBox 18" id="18"/>
          <p:cNvSpPr txBox="true"/>
          <p:nvPr/>
        </p:nvSpPr>
        <p:spPr>
          <a:xfrm rot="0">
            <a:off x="10234687" y="7573720"/>
            <a:ext cx="3054590" cy="1526673"/>
          </a:xfrm>
          <a:prstGeom prst="rect">
            <a:avLst/>
          </a:prstGeom>
        </p:spPr>
        <p:txBody>
          <a:bodyPr anchor="t" rtlCol="false" tIns="0" lIns="0" bIns="0" rIns="0">
            <a:spAutoFit/>
          </a:bodyPr>
          <a:lstStyle/>
          <a:p>
            <a:pPr algn="ctr">
              <a:lnSpc>
                <a:spcPts val="4052"/>
              </a:lnSpc>
              <a:spcBef>
                <a:spcPct val="0"/>
              </a:spcBef>
            </a:pPr>
            <a:r>
              <a:rPr lang="en-US" sz="2894">
                <a:solidFill>
                  <a:srgbClr val="FFFFFF"/>
                </a:solidFill>
                <a:latin typeface="Source Sans Pro Bold"/>
              </a:rPr>
              <a:t>Look beyond what is traditionally recognized as art</a:t>
            </a:r>
          </a:p>
        </p:txBody>
      </p:sp>
      <p:sp>
        <p:nvSpPr>
          <p:cNvPr name="TextBox 19" id="19"/>
          <p:cNvSpPr txBox="true"/>
          <p:nvPr/>
        </p:nvSpPr>
        <p:spPr>
          <a:xfrm rot="0">
            <a:off x="6944407" y="7573720"/>
            <a:ext cx="3054590" cy="1012323"/>
          </a:xfrm>
          <a:prstGeom prst="rect">
            <a:avLst/>
          </a:prstGeom>
        </p:spPr>
        <p:txBody>
          <a:bodyPr anchor="t" rtlCol="false" tIns="0" lIns="0" bIns="0" rIns="0">
            <a:spAutoFit/>
          </a:bodyPr>
          <a:lstStyle/>
          <a:p>
            <a:pPr algn="ctr">
              <a:lnSpc>
                <a:spcPts val="4052"/>
              </a:lnSpc>
              <a:spcBef>
                <a:spcPct val="0"/>
              </a:spcBef>
            </a:pPr>
            <a:r>
              <a:rPr lang="en-US" sz="2894">
                <a:solidFill>
                  <a:srgbClr val="FFFFFF"/>
                </a:solidFill>
                <a:latin typeface="Source Sans Pro Bold"/>
              </a:rPr>
              <a:t>Maintain Relevance</a:t>
            </a:r>
          </a:p>
        </p:txBody>
      </p:sp>
      <p:sp>
        <p:nvSpPr>
          <p:cNvPr name="TextBox 20" id="20"/>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grpSp>
        <p:nvGrpSpPr>
          <p:cNvPr name="Group 4" id="4"/>
          <p:cNvGrpSpPr>
            <a:grpSpLocks noChangeAspect="true"/>
          </p:cNvGrpSpPr>
          <p:nvPr/>
        </p:nvGrpSpPr>
        <p:grpSpPr>
          <a:xfrm rot="0">
            <a:off x="11030385" y="-2432353"/>
            <a:ext cx="5245168" cy="11294992"/>
            <a:chOff x="0" y="0"/>
            <a:chExt cx="2948813" cy="6350000"/>
          </a:xfrm>
        </p:grpSpPr>
        <p:sp>
          <p:nvSpPr>
            <p:cNvPr name="Freeform 5" id="5"/>
            <p:cNvSpPr/>
            <p:nvPr/>
          </p:nvSpPr>
          <p:spPr>
            <a:xfrm flipH="false" flipV="false">
              <a:off x="0" y="0"/>
              <a:ext cx="2948813" cy="6350000"/>
            </a:xfrm>
            <a:custGeom>
              <a:avLst/>
              <a:gdLst/>
              <a:ahLst/>
              <a:cxnLst/>
              <a:rect r="r" b="b" t="t" l="l"/>
              <a:pathLst>
                <a:path h="6350000" w="2948813">
                  <a:moveTo>
                    <a:pt x="2948813" y="1474470"/>
                  </a:moveTo>
                  <a:lnTo>
                    <a:pt x="2948813" y="4875530"/>
                  </a:lnTo>
                  <a:cubicBezTo>
                    <a:pt x="2948813" y="5689854"/>
                    <a:pt x="2288667" y="6350000"/>
                    <a:pt x="1474343" y="6350000"/>
                  </a:cubicBezTo>
                  <a:lnTo>
                    <a:pt x="1474343" y="6350000"/>
                  </a:lnTo>
                  <a:cubicBezTo>
                    <a:pt x="660146" y="6350000"/>
                    <a:pt x="0" y="5689854"/>
                    <a:pt x="0" y="4875530"/>
                  </a:cubicBezTo>
                  <a:lnTo>
                    <a:pt x="0" y="1474470"/>
                  </a:lnTo>
                  <a:cubicBezTo>
                    <a:pt x="0" y="660146"/>
                    <a:pt x="660146" y="0"/>
                    <a:pt x="1474470" y="0"/>
                  </a:cubicBezTo>
                  <a:lnTo>
                    <a:pt x="1474470" y="0"/>
                  </a:lnTo>
                  <a:cubicBezTo>
                    <a:pt x="2288667" y="0"/>
                    <a:pt x="2948813" y="660146"/>
                    <a:pt x="2948813" y="1474470"/>
                  </a:cubicBezTo>
                  <a:close/>
                </a:path>
              </a:pathLst>
            </a:custGeom>
            <a:blipFill>
              <a:blip r:embed="rId7"/>
              <a:stretch>
                <a:fillRect l="-62363" r="-52977" t="0" b="0"/>
              </a:stretch>
            </a:blipFill>
          </p:spPr>
        </p:sp>
      </p:grpSp>
      <p:sp>
        <p:nvSpPr>
          <p:cNvPr name="TextBox 6" id="6"/>
          <p:cNvSpPr txBox="true"/>
          <p:nvPr/>
        </p:nvSpPr>
        <p:spPr>
          <a:xfrm rot="0">
            <a:off x="1960703" y="2826767"/>
            <a:ext cx="7485988" cy="965200"/>
          </a:xfrm>
          <a:prstGeom prst="rect">
            <a:avLst/>
          </a:prstGeom>
        </p:spPr>
        <p:txBody>
          <a:bodyPr anchor="t" rtlCol="false" tIns="0" lIns="0" bIns="0" rIns="0">
            <a:spAutoFit/>
          </a:bodyPr>
          <a:lstStyle/>
          <a:p>
            <a:pPr>
              <a:lnSpc>
                <a:spcPts val="7474"/>
              </a:lnSpc>
            </a:pPr>
            <a:r>
              <a:rPr lang="en-US" sz="6499">
                <a:solidFill>
                  <a:srgbClr val="FFFFFF"/>
                </a:solidFill>
                <a:latin typeface="Roboto Bold"/>
              </a:rPr>
              <a:t>Let's dream.</a:t>
            </a:r>
          </a:p>
        </p:txBody>
      </p:sp>
      <p:grpSp>
        <p:nvGrpSpPr>
          <p:cNvPr name="Group 7" id="7"/>
          <p:cNvGrpSpPr/>
          <p:nvPr/>
        </p:nvGrpSpPr>
        <p:grpSpPr>
          <a:xfrm rot="0">
            <a:off x="1960703" y="2098838"/>
            <a:ext cx="494567" cy="494567"/>
            <a:chOff x="0" y="0"/>
            <a:chExt cx="6350000" cy="6350000"/>
          </a:xfrm>
        </p:grpSpPr>
        <p:sp>
          <p:nvSpPr>
            <p:cNvPr name="Freeform 8" id="8"/>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9" id="9"/>
          <p:cNvGrpSpPr/>
          <p:nvPr/>
        </p:nvGrpSpPr>
        <p:grpSpPr>
          <a:xfrm rot="0">
            <a:off x="2307058" y="2098838"/>
            <a:ext cx="494567" cy="494567"/>
            <a:chOff x="0" y="0"/>
            <a:chExt cx="6350000" cy="6350000"/>
          </a:xfrm>
        </p:grpSpPr>
        <p:sp>
          <p:nvSpPr>
            <p:cNvPr name="Freeform 10" id="10"/>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1" id="11"/>
          <p:cNvGrpSpPr/>
          <p:nvPr/>
        </p:nvGrpSpPr>
        <p:grpSpPr>
          <a:xfrm rot="0">
            <a:off x="2653413" y="2098838"/>
            <a:ext cx="494567" cy="494567"/>
            <a:chOff x="0" y="0"/>
            <a:chExt cx="6350000" cy="6350000"/>
          </a:xfrm>
        </p:grpSpPr>
        <p:sp>
          <p:nvSpPr>
            <p:cNvPr name="Freeform 12" id="12"/>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sp>
        <p:nvSpPr>
          <p:cNvPr name="TextBox 13" id="13"/>
          <p:cNvSpPr txBox="true"/>
          <p:nvPr/>
        </p:nvSpPr>
        <p:spPr>
          <a:xfrm rot="0">
            <a:off x="1960703" y="4583782"/>
            <a:ext cx="8843505" cy="2679689"/>
          </a:xfrm>
          <a:prstGeom prst="rect">
            <a:avLst/>
          </a:prstGeom>
        </p:spPr>
        <p:txBody>
          <a:bodyPr anchor="t" rtlCol="false" tIns="0" lIns="0" bIns="0" rIns="0">
            <a:spAutoFit/>
          </a:bodyPr>
          <a:lstStyle/>
          <a:p>
            <a:pPr>
              <a:lnSpc>
                <a:spcPts val="7141"/>
              </a:lnSpc>
              <a:spcBef>
                <a:spcPct val="0"/>
              </a:spcBef>
            </a:pPr>
            <a:r>
              <a:rPr lang="en-US" sz="5101">
                <a:solidFill>
                  <a:srgbClr val="FFFFFF"/>
                </a:solidFill>
                <a:latin typeface="Source Sans Pro"/>
              </a:rPr>
              <a:t>What are advantageous partnerships at your campus to incorporate VTS?  </a:t>
            </a:r>
          </a:p>
        </p:txBody>
      </p:sp>
      <p:sp>
        <p:nvSpPr>
          <p:cNvPr name="TextBox 14" id="14"/>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
        <p:nvSpPr>
          <p:cNvPr name="TextBox 15" id="15"/>
          <p:cNvSpPr txBox="true"/>
          <p:nvPr/>
        </p:nvSpPr>
        <p:spPr>
          <a:xfrm rot="0">
            <a:off x="8999413" y="8474374"/>
            <a:ext cx="4653556" cy="835650"/>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Kelly Kristin Jones</a:t>
            </a:r>
          </a:p>
          <a:p>
            <a:pPr algn="r">
              <a:lnSpc>
                <a:spcPts val="2240"/>
              </a:lnSpc>
              <a:spcBef>
                <a:spcPct val="0"/>
              </a:spcBef>
            </a:pPr>
            <a:r>
              <a:rPr lang="en-US" sz="1600">
                <a:solidFill>
                  <a:srgbClr val="FFFFFF"/>
                </a:solidFill>
                <a:latin typeface="Roboto Bold"/>
              </a:rPr>
              <a:t>Untitled (David), 2022, Archival pigment print framed in walnut, 33in x 27in, Edition of 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true" rot="0">
            <a:off x="0" y="0"/>
            <a:ext cx="1345171" cy="1345171"/>
          </a:xfrm>
          <a:prstGeom prst="rect">
            <a:avLst/>
          </a:prstGeom>
        </p:spPr>
      </p:pic>
      <p:grpSp>
        <p:nvGrpSpPr>
          <p:cNvPr name="Group 4" id="4"/>
          <p:cNvGrpSpPr>
            <a:grpSpLocks noChangeAspect="true"/>
          </p:cNvGrpSpPr>
          <p:nvPr/>
        </p:nvGrpSpPr>
        <p:grpSpPr>
          <a:xfrm rot="0">
            <a:off x="9601873" y="-101221"/>
            <a:ext cx="8865722" cy="4432861"/>
            <a:chOff x="0" y="0"/>
            <a:chExt cx="6662420" cy="3331210"/>
          </a:xfrm>
        </p:grpSpPr>
        <p:sp>
          <p:nvSpPr>
            <p:cNvPr name="Freeform 5" id="5"/>
            <p:cNvSpPr/>
            <p:nvPr/>
          </p:nvSpPr>
          <p:spPr>
            <a:xfrm flipH="false" flipV="false">
              <a:off x="0" y="0"/>
              <a:ext cx="6662420" cy="3331210"/>
            </a:xfrm>
            <a:custGeom>
              <a:avLst/>
              <a:gdLst/>
              <a:ahLst/>
              <a:cxnLst/>
              <a:rect r="r" b="b" t="t" l="l"/>
              <a:pathLst>
                <a:path h="3331210" w="6662420">
                  <a:moveTo>
                    <a:pt x="3331210" y="0"/>
                  </a:moveTo>
                  <a:lnTo>
                    <a:pt x="6662420" y="0"/>
                  </a:lnTo>
                  <a:cubicBezTo>
                    <a:pt x="6662420" y="1840230"/>
                    <a:pt x="5171440" y="3331210"/>
                    <a:pt x="3331210" y="3331210"/>
                  </a:cubicBezTo>
                  <a:cubicBezTo>
                    <a:pt x="1490980" y="3331210"/>
                    <a:pt x="0" y="1840230"/>
                    <a:pt x="0" y="0"/>
                  </a:cubicBezTo>
                  <a:lnTo>
                    <a:pt x="3331210" y="0"/>
                  </a:lnTo>
                  <a:close/>
                </a:path>
              </a:pathLst>
            </a:custGeom>
            <a:blipFill>
              <a:blip r:embed="rId6"/>
              <a:stretch>
                <a:fillRect l="0" r="0" t="-25000" b="-25000"/>
              </a:stretch>
            </a:blipFill>
          </p:spPr>
        </p:sp>
      </p:grpSp>
      <p:grpSp>
        <p:nvGrpSpPr>
          <p:cNvPr name="Group 6" id="6"/>
          <p:cNvGrpSpPr/>
          <p:nvPr/>
        </p:nvGrpSpPr>
        <p:grpSpPr>
          <a:xfrm rot="0">
            <a:off x="8770807" y="3615778"/>
            <a:ext cx="10038459" cy="2406161"/>
            <a:chOff x="0" y="0"/>
            <a:chExt cx="4417432" cy="1058833"/>
          </a:xfrm>
        </p:grpSpPr>
        <p:sp>
          <p:nvSpPr>
            <p:cNvPr name="Freeform 7" id="7"/>
            <p:cNvSpPr/>
            <p:nvPr/>
          </p:nvSpPr>
          <p:spPr>
            <a:xfrm flipH="false" flipV="false">
              <a:off x="0" y="0"/>
              <a:ext cx="4417432" cy="1058833"/>
            </a:xfrm>
            <a:custGeom>
              <a:avLst/>
              <a:gdLst/>
              <a:ahLst/>
              <a:cxnLst/>
              <a:rect r="r" b="b" t="t" l="l"/>
              <a:pathLst>
                <a:path h="1058833" w="4417432">
                  <a:moveTo>
                    <a:pt x="4292972" y="1058833"/>
                  </a:moveTo>
                  <a:lnTo>
                    <a:pt x="124460" y="1058833"/>
                  </a:lnTo>
                  <a:cubicBezTo>
                    <a:pt x="55880" y="1058833"/>
                    <a:pt x="0" y="1002953"/>
                    <a:pt x="0" y="934373"/>
                  </a:cubicBezTo>
                  <a:lnTo>
                    <a:pt x="0" y="124460"/>
                  </a:lnTo>
                  <a:cubicBezTo>
                    <a:pt x="0" y="55880"/>
                    <a:pt x="55880" y="0"/>
                    <a:pt x="124460" y="0"/>
                  </a:cubicBezTo>
                  <a:lnTo>
                    <a:pt x="4292972" y="0"/>
                  </a:lnTo>
                  <a:cubicBezTo>
                    <a:pt x="4361552" y="0"/>
                    <a:pt x="4417432" y="55880"/>
                    <a:pt x="4417432" y="124460"/>
                  </a:cubicBezTo>
                  <a:lnTo>
                    <a:pt x="4417432" y="934373"/>
                  </a:lnTo>
                  <a:cubicBezTo>
                    <a:pt x="4417432" y="1002953"/>
                    <a:pt x="4361552" y="1058833"/>
                    <a:pt x="4292972" y="1058833"/>
                  </a:cubicBezTo>
                  <a:close/>
                </a:path>
              </a:pathLst>
            </a:custGeom>
            <a:solidFill>
              <a:srgbClr val="FDCF41">
                <a:alpha val="89804"/>
              </a:srgbClr>
            </a:solidFill>
          </p:spPr>
        </p:sp>
      </p:grpSp>
      <p:sp>
        <p:nvSpPr>
          <p:cNvPr name="TextBox 8" id="8"/>
          <p:cNvSpPr txBox="true"/>
          <p:nvPr/>
        </p:nvSpPr>
        <p:spPr>
          <a:xfrm rot="0">
            <a:off x="8770807" y="3746298"/>
            <a:ext cx="10038459" cy="1926046"/>
          </a:xfrm>
          <a:prstGeom prst="rect">
            <a:avLst/>
          </a:prstGeom>
        </p:spPr>
        <p:txBody>
          <a:bodyPr anchor="t" rtlCol="false" tIns="0" lIns="0" bIns="0" rIns="0">
            <a:spAutoFit/>
          </a:bodyPr>
          <a:lstStyle/>
          <a:p>
            <a:pPr algn="ctr">
              <a:lnSpc>
                <a:spcPts val="15686"/>
              </a:lnSpc>
              <a:spcBef>
                <a:spcPct val="0"/>
              </a:spcBef>
            </a:pPr>
            <a:r>
              <a:rPr lang="en-US" sz="11204">
                <a:solidFill>
                  <a:srgbClr val="FFFFFF"/>
                </a:solidFill>
                <a:latin typeface="Roboto Bold"/>
              </a:rPr>
              <a:t>QUESTIONS?</a:t>
            </a:r>
          </a:p>
        </p:txBody>
      </p:sp>
      <p:grpSp>
        <p:nvGrpSpPr>
          <p:cNvPr name="Group 9" id="9"/>
          <p:cNvGrpSpPr/>
          <p:nvPr/>
        </p:nvGrpSpPr>
        <p:grpSpPr>
          <a:xfrm rot="0">
            <a:off x="15705805" y="1784097"/>
            <a:ext cx="3380433" cy="3380433"/>
            <a:chOff x="0" y="0"/>
            <a:chExt cx="6350000" cy="6350000"/>
          </a:xfrm>
        </p:grpSpPr>
        <p:sp>
          <p:nvSpPr>
            <p:cNvPr name="Freeform 10" id="10"/>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11" id="11"/>
          <p:cNvGrpSpPr/>
          <p:nvPr/>
        </p:nvGrpSpPr>
        <p:grpSpPr>
          <a:xfrm rot="0">
            <a:off x="-798238" y="1784097"/>
            <a:ext cx="3380433" cy="3380433"/>
            <a:chOff x="0" y="0"/>
            <a:chExt cx="6350000" cy="6350000"/>
          </a:xfrm>
        </p:grpSpPr>
        <p:sp>
          <p:nvSpPr>
            <p:cNvPr name="Freeform 12" id="12"/>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13" id="13"/>
          <p:cNvGrpSpPr/>
          <p:nvPr/>
        </p:nvGrpSpPr>
        <p:grpSpPr>
          <a:xfrm rot="0">
            <a:off x="15043685" y="2792816"/>
            <a:ext cx="1362995" cy="1362995"/>
            <a:chOff x="0" y="0"/>
            <a:chExt cx="6350000" cy="6350000"/>
          </a:xfrm>
        </p:grpSpPr>
        <p:sp>
          <p:nvSpPr>
            <p:cNvPr name="Freeform 14" id="14"/>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15" id="15"/>
          <p:cNvGrpSpPr/>
          <p:nvPr/>
        </p:nvGrpSpPr>
        <p:grpSpPr>
          <a:xfrm rot="0">
            <a:off x="1881320" y="2792816"/>
            <a:ext cx="1362995" cy="1362995"/>
            <a:chOff x="0" y="0"/>
            <a:chExt cx="6350000" cy="6350000"/>
          </a:xfrm>
        </p:grpSpPr>
        <p:sp>
          <p:nvSpPr>
            <p:cNvPr name="Freeform 16" id="16"/>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17" id="17"/>
          <p:cNvGrpSpPr/>
          <p:nvPr/>
        </p:nvGrpSpPr>
        <p:grpSpPr>
          <a:xfrm rot="0">
            <a:off x="0" y="0"/>
            <a:ext cx="5754438" cy="5754438"/>
            <a:chOff x="0" y="0"/>
            <a:chExt cx="7672584" cy="7672584"/>
          </a:xfrm>
        </p:grpSpPr>
        <p:pic>
          <p:nvPicPr>
            <p:cNvPr name="Picture 18" id="1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7672584" cy="7672584"/>
            </a:xfrm>
            <a:prstGeom prst="rect">
              <a:avLst/>
            </a:prstGeom>
          </p:spPr>
        </p:pic>
      </p:grpSp>
      <p:grpSp>
        <p:nvGrpSpPr>
          <p:cNvPr name="Group 19" id="19"/>
          <p:cNvGrpSpPr>
            <a:grpSpLocks noChangeAspect="true"/>
          </p:cNvGrpSpPr>
          <p:nvPr/>
        </p:nvGrpSpPr>
        <p:grpSpPr>
          <a:xfrm rot="0">
            <a:off x="4129467" y="5754438"/>
            <a:ext cx="5645301" cy="4532562"/>
            <a:chOff x="0" y="0"/>
            <a:chExt cx="7467600" cy="5995670"/>
          </a:xfrm>
        </p:grpSpPr>
        <p:sp>
          <p:nvSpPr>
            <p:cNvPr name="Freeform 20" id="20"/>
            <p:cNvSpPr/>
            <p:nvPr/>
          </p:nvSpPr>
          <p:spPr>
            <a:xfrm flipH="false" flipV="false">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21" id="21"/>
            <p:cNvSpPr/>
            <p:nvPr/>
          </p:nvSpPr>
          <p:spPr>
            <a:xfrm flipH="false" flipV="false">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name="Freeform 22" id="22"/>
            <p:cNvSpPr/>
            <p:nvPr/>
          </p:nvSpPr>
          <p:spPr>
            <a:xfrm flipH="false" flipV="false">
              <a:off x="2429510" y="5210810"/>
              <a:ext cx="2606040" cy="791210"/>
            </a:xfrm>
            <a:custGeom>
              <a:avLst/>
              <a:gdLst/>
              <a:ahLst/>
              <a:cxnLst/>
              <a:rect r="r" b="b" t="t" l="l"/>
              <a:pathLst>
                <a:path h="791210" w="260604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name="Freeform 23" id="23"/>
            <p:cNvSpPr/>
            <p:nvPr/>
          </p:nvSpPr>
          <p:spPr>
            <a:xfrm flipH="false" flipV="false">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9"/>
              <a:stretch>
                <a:fillRect l="0" r="0" t="-4701" b="-4701"/>
              </a:stretch>
            </a:blipFill>
          </p:spPr>
        </p:sp>
      </p:grpSp>
      <p:sp>
        <p:nvSpPr>
          <p:cNvPr name="TextBox 24" id="24"/>
          <p:cNvSpPr txBox="true"/>
          <p:nvPr/>
        </p:nvSpPr>
        <p:spPr>
          <a:xfrm rot="0">
            <a:off x="7260621" y="6260399"/>
            <a:ext cx="13058831" cy="497841"/>
          </a:xfrm>
          <a:prstGeom prst="rect">
            <a:avLst/>
          </a:prstGeom>
        </p:spPr>
        <p:txBody>
          <a:bodyPr anchor="t" rtlCol="false" tIns="0" lIns="0" bIns="0" rIns="0">
            <a:spAutoFit/>
          </a:bodyPr>
          <a:lstStyle/>
          <a:p>
            <a:pPr algn="ctr">
              <a:lnSpc>
                <a:spcPts val="4059"/>
              </a:lnSpc>
              <a:spcBef>
                <a:spcPct val="0"/>
              </a:spcBef>
            </a:pPr>
            <a:r>
              <a:rPr lang="en-US" sz="2899" spc="1029">
                <a:solidFill>
                  <a:srgbClr val="FFFFFF"/>
                </a:solidFill>
                <a:latin typeface="Source Sans Pro"/>
              </a:rPr>
              <a:t>KAYLABIRT@DEPAUW.EDU</a:t>
            </a:r>
          </a:p>
        </p:txBody>
      </p:sp>
      <p:sp>
        <p:nvSpPr>
          <p:cNvPr name="TextBox 25" id="25"/>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
        <p:nvSpPr>
          <p:cNvPr name="TextBox 26" id="26"/>
          <p:cNvSpPr txBox="true"/>
          <p:nvPr/>
        </p:nvSpPr>
        <p:spPr>
          <a:xfrm rot="0">
            <a:off x="187580" y="5909255"/>
            <a:ext cx="3941886" cy="848986"/>
          </a:xfrm>
          <a:prstGeom prst="rect">
            <a:avLst/>
          </a:prstGeom>
        </p:spPr>
        <p:txBody>
          <a:bodyPr anchor="t" rtlCol="false" tIns="0" lIns="0" bIns="0" rIns="0">
            <a:spAutoFit/>
          </a:bodyPr>
          <a:lstStyle/>
          <a:p>
            <a:pPr>
              <a:lnSpc>
                <a:spcPts val="3080"/>
              </a:lnSpc>
            </a:pPr>
            <a:r>
              <a:rPr lang="en-US" sz="2200">
                <a:solidFill>
                  <a:srgbClr val="FFFFFF"/>
                </a:solidFill>
                <a:latin typeface="Roboto Bold"/>
              </a:rPr>
              <a:t>Our VTS LibGuide</a:t>
            </a:r>
          </a:p>
          <a:p>
            <a:pPr>
              <a:lnSpc>
                <a:spcPts val="700"/>
              </a:lnSpc>
            </a:pPr>
          </a:p>
          <a:p>
            <a:pPr>
              <a:lnSpc>
                <a:spcPts val="3080"/>
              </a:lnSpc>
              <a:spcBef>
                <a:spcPct val="0"/>
              </a:spcBef>
            </a:pPr>
            <a:r>
              <a:rPr lang="en-US" sz="2200">
                <a:solidFill>
                  <a:srgbClr val="FFFFFF"/>
                </a:solidFill>
                <a:latin typeface="Roboto Bold"/>
              </a:rPr>
              <a:t>LIBGUIDES.DEPAUW.EDU/VTS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grpSp>
        <p:nvGrpSpPr>
          <p:cNvPr name="Group 4" id="4"/>
          <p:cNvGrpSpPr>
            <a:grpSpLocks noChangeAspect="true"/>
          </p:cNvGrpSpPr>
          <p:nvPr/>
        </p:nvGrpSpPr>
        <p:grpSpPr>
          <a:xfrm rot="0">
            <a:off x="15272076" y="7278849"/>
            <a:ext cx="4105779" cy="4105762"/>
            <a:chOff x="0" y="0"/>
            <a:chExt cx="6350000" cy="6349975"/>
          </a:xfrm>
        </p:grpSpPr>
        <p:sp>
          <p:nvSpPr>
            <p:cNvPr name="Freeform 5" id="5"/>
            <p:cNvSpPr/>
            <p:nvPr/>
          </p:nvSpPr>
          <p:spPr>
            <a:xfrm flipH="false" flipV="false">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C72C">
                <a:alpha val="23922"/>
              </a:srgbClr>
            </a:solidFill>
            <a:ln w="12700">
              <a:solidFill>
                <a:srgbClr val="000000"/>
              </a:solidFill>
            </a:ln>
          </p:spPr>
        </p:sp>
      </p:grpSp>
      <p:sp>
        <p:nvSpPr>
          <p:cNvPr name="TextBox 6" id="6"/>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
        <p:nvSpPr>
          <p:cNvPr name="TextBox 7" id="7"/>
          <p:cNvSpPr txBox="true"/>
          <p:nvPr/>
        </p:nvSpPr>
        <p:spPr>
          <a:xfrm rot="0">
            <a:off x="6643630" y="554798"/>
            <a:ext cx="7077114" cy="965200"/>
          </a:xfrm>
          <a:prstGeom prst="rect">
            <a:avLst/>
          </a:prstGeom>
        </p:spPr>
        <p:txBody>
          <a:bodyPr anchor="t" rtlCol="false" tIns="0" lIns="0" bIns="0" rIns="0">
            <a:spAutoFit/>
          </a:bodyPr>
          <a:lstStyle/>
          <a:p>
            <a:pPr>
              <a:lnSpc>
                <a:spcPts val="7474"/>
              </a:lnSpc>
            </a:pPr>
            <a:r>
              <a:rPr lang="en-US" sz="6499">
                <a:solidFill>
                  <a:srgbClr val="FFFFFF"/>
                </a:solidFill>
                <a:latin typeface="Roboto Bold"/>
              </a:rPr>
              <a:t>Session Outline</a:t>
            </a:r>
          </a:p>
        </p:txBody>
      </p:sp>
      <p:sp>
        <p:nvSpPr>
          <p:cNvPr name="TextBox 8" id="8"/>
          <p:cNvSpPr txBox="true"/>
          <p:nvPr/>
        </p:nvSpPr>
        <p:spPr>
          <a:xfrm rot="0">
            <a:off x="1028700" y="2953830"/>
            <a:ext cx="15704577" cy="5190096"/>
          </a:xfrm>
          <a:prstGeom prst="rect">
            <a:avLst/>
          </a:prstGeom>
        </p:spPr>
        <p:txBody>
          <a:bodyPr anchor="t" rtlCol="false" tIns="0" lIns="0" bIns="0" rIns="0">
            <a:spAutoFit/>
          </a:bodyPr>
          <a:lstStyle/>
          <a:p>
            <a:pPr marL="1060887" indent="-530443" lvl="1">
              <a:lnSpc>
                <a:spcPts val="6879"/>
              </a:lnSpc>
              <a:buFont typeface="Arial"/>
              <a:buChar char="•"/>
            </a:pPr>
            <a:r>
              <a:rPr lang="en-US" sz="4913">
                <a:solidFill>
                  <a:srgbClr val="FFFFFF"/>
                </a:solidFill>
                <a:latin typeface="Source Sans Pro"/>
              </a:rPr>
              <a:t>Pre-Survey (2 mins)</a:t>
            </a:r>
          </a:p>
          <a:p>
            <a:pPr marL="1060887" indent="-530443" lvl="1">
              <a:lnSpc>
                <a:spcPts val="6879"/>
              </a:lnSpc>
              <a:buFont typeface="Arial"/>
              <a:buChar char="•"/>
            </a:pPr>
            <a:r>
              <a:rPr lang="en-US" sz="4913">
                <a:solidFill>
                  <a:srgbClr val="FFFFFF"/>
                </a:solidFill>
                <a:latin typeface="Source Sans Pro"/>
              </a:rPr>
              <a:t>VTS Session (15-20 mins)</a:t>
            </a:r>
          </a:p>
          <a:p>
            <a:pPr marL="1060887" indent="-530443" lvl="1">
              <a:lnSpc>
                <a:spcPts val="6879"/>
              </a:lnSpc>
              <a:buFont typeface="Arial"/>
              <a:buChar char="•"/>
            </a:pPr>
            <a:r>
              <a:rPr lang="en-US" sz="4913">
                <a:solidFill>
                  <a:srgbClr val="FFFFFF"/>
                </a:solidFill>
                <a:latin typeface="Source Sans Pro"/>
              </a:rPr>
              <a:t>Post-Survey (2 mins)</a:t>
            </a:r>
          </a:p>
          <a:p>
            <a:pPr marL="1060887" indent="-530443" lvl="1">
              <a:lnSpc>
                <a:spcPts val="6879"/>
              </a:lnSpc>
              <a:buFont typeface="Arial"/>
              <a:buChar char="•"/>
            </a:pPr>
            <a:r>
              <a:rPr lang="en-US" sz="4913">
                <a:solidFill>
                  <a:srgbClr val="FFFFFF"/>
                </a:solidFill>
                <a:latin typeface="Source Sans Pro"/>
              </a:rPr>
              <a:t>Deeper look at VTS (5-8 mins)</a:t>
            </a:r>
          </a:p>
          <a:p>
            <a:pPr marL="1060887" indent="-530443" lvl="1">
              <a:lnSpc>
                <a:spcPts val="6879"/>
              </a:lnSpc>
              <a:buFont typeface="Arial"/>
              <a:buChar char="•"/>
            </a:pPr>
            <a:r>
              <a:rPr lang="en-US" sz="4913">
                <a:solidFill>
                  <a:srgbClr val="FFFFFF"/>
                </a:solidFill>
                <a:latin typeface="Source Sans Pro"/>
              </a:rPr>
              <a:t>Best practices for VTS in library instruction (5-8 mins)</a:t>
            </a:r>
          </a:p>
          <a:p>
            <a:pPr marL="1060887" indent="-530443" lvl="1">
              <a:lnSpc>
                <a:spcPts val="6879"/>
              </a:lnSpc>
              <a:buFont typeface="Arial"/>
              <a:buChar char="•"/>
            </a:pPr>
            <a:r>
              <a:rPr lang="en-US" sz="4913">
                <a:solidFill>
                  <a:srgbClr val="FFFFFF"/>
                </a:solidFill>
                <a:latin typeface="Source Sans Pro"/>
              </a:rPr>
              <a:t>Dream and discuss (10 mins)</a:t>
            </a:r>
          </a:p>
        </p:txBody>
      </p:sp>
      <p:grpSp>
        <p:nvGrpSpPr>
          <p:cNvPr name="Group 9" id="9"/>
          <p:cNvGrpSpPr/>
          <p:nvPr/>
        </p:nvGrpSpPr>
        <p:grpSpPr>
          <a:xfrm rot="0">
            <a:off x="10182186" y="1944913"/>
            <a:ext cx="494567" cy="494567"/>
            <a:chOff x="0" y="0"/>
            <a:chExt cx="6350000" cy="6350000"/>
          </a:xfrm>
        </p:grpSpPr>
        <p:sp>
          <p:nvSpPr>
            <p:cNvPr name="Freeform 10" id="10"/>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1" id="11"/>
          <p:cNvGrpSpPr/>
          <p:nvPr/>
        </p:nvGrpSpPr>
        <p:grpSpPr>
          <a:xfrm rot="0">
            <a:off x="10528541" y="1944913"/>
            <a:ext cx="494567" cy="494567"/>
            <a:chOff x="0" y="0"/>
            <a:chExt cx="6350000" cy="6350000"/>
          </a:xfrm>
        </p:grpSpPr>
        <p:sp>
          <p:nvSpPr>
            <p:cNvPr name="Freeform 12" id="12"/>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3" id="13"/>
          <p:cNvGrpSpPr/>
          <p:nvPr/>
        </p:nvGrpSpPr>
        <p:grpSpPr>
          <a:xfrm rot="0">
            <a:off x="10874896" y="1944913"/>
            <a:ext cx="494567" cy="494567"/>
            <a:chOff x="0" y="0"/>
            <a:chExt cx="6350000" cy="6350000"/>
          </a:xfrm>
        </p:grpSpPr>
        <p:sp>
          <p:nvSpPr>
            <p:cNvPr name="Freeform 14" id="14"/>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true" rot="0">
            <a:off x="0" y="0"/>
            <a:ext cx="1345171" cy="1345171"/>
          </a:xfrm>
          <a:prstGeom prst="rect">
            <a:avLst/>
          </a:prstGeom>
        </p:spPr>
      </p:pic>
      <p:sp>
        <p:nvSpPr>
          <p:cNvPr name="TextBox 3" id="3"/>
          <p:cNvSpPr txBox="true"/>
          <p:nvPr/>
        </p:nvSpPr>
        <p:spPr>
          <a:xfrm rot="0">
            <a:off x="3312991" y="872096"/>
            <a:ext cx="7077114" cy="965200"/>
          </a:xfrm>
          <a:prstGeom prst="rect">
            <a:avLst/>
          </a:prstGeom>
        </p:spPr>
        <p:txBody>
          <a:bodyPr anchor="t" rtlCol="false" tIns="0" lIns="0" bIns="0" rIns="0">
            <a:spAutoFit/>
          </a:bodyPr>
          <a:lstStyle/>
          <a:p>
            <a:pPr>
              <a:lnSpc>
                <a:spcPts val="7474"/>
              </a:lnSpc>
            </a:pPr>
            <a:r>
              <a:rPr lang="en-US" sz="6499">
                <a:solidFill>
                  <a:srgbClr val="FFFFFF"/>
                </a:solidFill>
                <a:latin typeface="Roboto Bold"/>
              </a:rPr>
              <a:t>Session Outcomes</a:t>
            </a:r>
          </a:p>
        </p:txBody>
      </p:sp>
      <p:grpSp>
        <p:nvGrpSpPr>
          <p:cNvPr name="Group 4" id="4"/>
          <p:cNvGrpSpPr/>
          <p:nvPr/>
        </p:nvGrpSpPr>
        <p:grpSpPr>
          <a:xfrm rot="0">
            <a:off x="1470523" y="2169391"/>
            <a:ext cx="494567" cy="494567"/>
            <a:chOff x="0" y="0"/>
            <a:chExt cx="6350000" cy="6350000"/>
          </a:xfrm>
        </p:grpSpPr>
        <p:sp>
          <p:nvSpPr>
            <p:cNvPr name="Freeform 5" id="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6" id="6"/>
          <p:cNvGrpSpPr/>
          <p:nvPr/>
        </p:nvGrpSpPr>
        <p:grpSpPr>
          <a:xfrm rot="0">
            <a:off x="1816878" y="2169391"/>
            <a:ext cx="494567" cy="494567"/>
            <a:chOff x="0" y="0"/>
            <a:chExt cx="6350000" cy="6350000"/>
          </a:xfrm>
        </p:grpSpPr>
        <p:sp>
          <p:nvSpPr>
            <p:cNvPr name="Freeform 7" id="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8" id="8"/>
          <p:cNvGrpSpPr/>
          <p:nvPr/>
        </p:nvGrpSpPr>
        <p:grpSpPr>
          <a:xfrm rot="0">
            <a:off x="2163233" y="2169391"/>
            <a:ext cx="494567" cy="494567"/>
            <a:chOff x="0" y="0"/>
            <a:chExt cx="6350000" cy="6350000"/>
          </a:xfrm>
        </p:grpSpPr>
        <p:sp>
          <p:nvSpPr>
            <p:cNvPr name="Freeform 9" id="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sp>
        <p:nvSpPr>
          <p:cNvPr name="TextBox 10" id="10"/>
          <p:cNvSpPr txBox="true"/>
          <p:nvPr/>
        </p:nvSpPr>
        <p:spPr>
          <a:xfrm rot="0">
            <a:off x="1345171" y="2738398"/>
            <a:ext cx="12064100" cy="668090"/>
          </a:xfrm>
          <a:prstGeom prst="rect">
            <a:avLst/>
          </a:prstGeom>
        </p:spPr>
        <p:txBody>
          <a:bodyPr anchor="t" rtlCol="false" tIns="0" lIns="0" bIns="0" rIns="0">
            <a:spAutoFit/>
          </a:bodyPr>
          <a:lstStyle/>
          <a:p>
            <a:pPr>
              <a:lnSpc>
                <a:spcPts val="5447"/>
              </a:lnSpc>
              <a:spcBef>
                <a:spcPct val="0"/>
              </a:spcBef>
            </a:pPr>
            <a:r>
              <a:rPr lang="en-US" sz="3891">
                <a:solidFill>
                  <a:srgbClr val="FFC72C"/>
                </a:solidFill>
                <a:latin typeface="Source Sans Pro Bold"/>
              </a:rPr>
              <a:t>01.</a:t>
            </a:r>
          </a:p>
        </p:txBody>
      </p:sp>
      <p:grpSp>
        <p:nvGrpSpPr>
          <p:cNvPr name="Group 11" id="11"/>
          <p:cNvGrpSpPr/>
          <p:nvPr/>
        </p:nvGrpSpPr>
        <p:grpSpPr>
          <a:xfrm rot="0">
            <a:off x="1345171" y="7956643"/>
            <a:ext cx="12064100" cy="1779770"/>
            <a:chOff x="0" y="0"/>
            <a:chExt cx="16085466" cy="2373027"/>
          </a:xfrm>
        </p:grpSpPr>
        <p:sp>
          <p:nvSpPr>
            <p:cNvPr name="TextBox 12" id="12"/>
            <p:cNvSpPr txBox="true"/>
            <p:nvPr/>
          </p:nvSpPr>
          <p:spPr>
            <a:xfrm rot="0">
              <a:off x="0" y="623136"/>
              <a:ext cx="16085466" cy="1749891"/>
            </a:xfrm>
            <a:prstGeom prst="rect">
              <a:avLst/>
            </a:prstGeom>
          </p:spPr>
          <p:txBody>
            <a:bodyPr anchor="t" rtlCol="false" tIns="0" lIns="0" bIns="0" rIns="0">
              <a:spAutoFit/>
            </a:bodyPr>
            <a:lstStyle/>
            <a:p>
              <a:pPr>
                <a:lnSpc>
                  <a:spcPts val="5361"/>
                </a:lnSpc>
                <a:spcBef>
                  <a:spcPct val="0"/>
                </a:spcBef>
              </a:pPr>
              <a:r>
                <a:rPr lang="en-US" sz="3829">
                  <a:solidFill>
                    <a:srgbClr val="FFFFFF"/>
                  </a:solidFill>
                  <a:latin typeface="Source Sans Pro"/>
                </a:rPr>
                <a:t>Brainstorm, experiment, and dream about possible applications and partnerships on your campus</a:t>
              </a:r>
            </a:p>
          </p:txBody>
        </p:sp>
        <p:sp>
          <p:nvSpPr>
            <p:cNvPr name="TextBox 13" id="13"/>
            <p:cNvSpPr txBox="true"/>
            <p:nvPr/>
          </p:nvSpPr>
          <p:spPr>
            <a:xfrm rot="0">
              <a:off x="0" y="-76200"/>
              <a:ext cx="16085466" cy="865386"/>
            </a:xfrm>
            <a:prstGeom prst="rect">
              <a:avLst/>
            </a:prstGeom>
          </p:spPr>
          <p:txBody>
            <a:bodyPr anchor="t" rtlCol="false" tIns="0" lIns="0" bIns="0" rIns="0">
              <a:spAutoFit/>
            </a:bodyPr>
            <a:lstStyle/>
            <a:p>
              <a:pPr>
                <a:lnSpc>
                  <a:spcPts val="5447"/>
                </a:lnSpc>
                <a:spcBef>
                  <a:spcPct val="0"/>
                </a:spcBef>
              </a:pPr>
              <a:r>
                <a:rPr lang="en-US" sz="3891">
                  <a:solidFill>
                    <a:srgbClr val="FFC72C"/>
                  </a:solidFill>
                  <a:latin typeface="Source Sans Pro Bold"/>
                </a:rPr>
                <a:t>04.</a:t>
              </a:r>
            </a:p>
          </p:txBody>
        </p:sp>
      </p:grpSp>
      <p:grpSp>
        <p:nvGrpSpPr>
          <p:cNvPr name="Group 14" id="14"/>
          <p:cNvGrpSpPr/>
          <p:nvPr/>
        </p:nvGrpSpPr>
        <p:grpSpPr>
          <a:xfrm rot="0">
            <a:off x="15635098" y="6922797"/>
            <a:ext cx="3789321" cy="3851912"/>
            <a:chOff x="0" y="0"/>
            <a:chExt cx="5052428" cy="5135883"/>
          </a:xfrm>
        </p:grpSpPr>
        <p:grpSp>
          <p:nvGrpSpPr>
            <p:cNvPr name="Group 15" id="15"/>
            <p:cNvGrpSpPr/>
            <p:nvPr/>
          </p:nvGrpSpPr>
          <p:grpSpPr>
            <a:xfrm rot="0">
              <a:off x="804881" y="0"/>
              <a:ext cx="4247547" cy="4247547"/>
              <a:chOff x="0" y="0"/>
              <a:chExt cx="6350000" cy="6350000"/>
            </a:xfrm>
          </p:grpSpPr>
          <p:sp>
            <p:nvSpPr>
              <p:cNvPr name="Freeform 16" id="16"/>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11C24"/>
              </a:solidFill>
            </p:spPr>
          </p:sp>
        </p:grpSp>
        <p:grpSp>
          <p:nvGrpSpPr>
            <p:cNvPr name="Group 17" id="17"/>
            <p:cNvGrpSpPr>
              <a:grpSpLocks noChangeAspect="true"/>
            </p:cNvGrpSpPr>
            <p:nvPr/>
          </p:nvGrpSpPr>
          <p:grpSpPr>
            <a:xfrm rot="0">
              <a:off x="1058591" y="253718"/>
              <a:ext cx="3740126" cy="3740112"/>
              <a:chOff x="0" y="0"/>
              <a:chExt cx="6350000" cy="6349975"/>
            </a:xfrm>
          </p:grpSpPr>
          <p:sp>
            <p:nvSpPr>
              <p:cNvPr name="Freeform 18" id="18"/>
              <p:cNvSpPr/>
              <p:nvPr/>
            </p:nvSpPr>
            <p:spPr>
              <a:xfrm flipH="false" flipV="false">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3666A">
                  <a:alpha val="34902"/>
                </a:srgbClr>
              </a:solidFill>
              <a:ln w="12700">
                <a:solidFill>
                  <a:srgbClr val="000000"/>
                </a:solidFill>
              </a:ln>
            </p:spPr>
          </p:sp>
        </p:grpSp>
        <p:grpSp>
          <p:nvGrpSpPr>
            <p:cNvPr name="Group 19" id="19"/>
            <p:cNvGrpSpPr/>
            <p:nvPr/>
          </p:nvGrpSpPr>
          <p:grpSpPr>
            <a:xfrm rot="0">
              <a:off x="0" y="2905384"/>
              <a:ext cx="2230499" cy="2230499"/>
              <a:chOff x="0" y="0"/>
              <a:chExt cx="6350000" cy="6350000"/>
            </a:xfrm>
          </p:grpSpPr>
          <p:sp>
            <p:nvSpPr>
              <p:cNvPr name="Freeform 20" id="20"/>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11C24"/>
              </a:solidFill>
            </p:spPr>
          </p:sp>
        </p:grpSp>
        <p:grpSp>
          <p:nvGrpSpPr>
            <p:cNvPr name="Group 21" id="21"/>
            <p:cNvGrpSpPr>
              <a:grpSpLocks noChangeAspect="true"/>
            </p:cNvGrpSpPr>
            <p:nvPr/>
          </p:nvGrpSpPr>
          <p:grpSpPr>
            <a:xfrm rot="0">
              <a:off x="133230" y="3038618"/>
              <a:ext cx="1964039" cy="1964031"/>
              <a:chOff x="0" y="0"/>
              <a:chExt cx="6350000" cy="6349975"/>
            </a:xfrm>
          </p:grpSpPr>
          <p:sp>
            <p:nvSpPr>
              <p:cNvPr name="Freeform 22" id="22"/>
              <p:cNvSpPr/>
              <p:nvPr/>
            </p:nvSpPr>
            <p:spPr>
              <a:xfrm flipH="false" flipV="false">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DCF41">
                  <a:alpha val="45882"/>
                </a:srgbClr>
              </a:solidFill>
              <a:ln w="12700">
                <a:solidFill>
                  <a:srgbClr val="000000"/>
                </a:solidFill>
              </a:ln>
            </p:spPr>
          </p:sp>
        </p:grpSp>
      </p:grpSp>
      <p:sp>
        <p:nvSpPr>
          <p:cNvPr name="TextBox 23" id="23"/>
          <p:cNvSpPr txBox="true"/>
          <p:nvPr/>
        </p:nvSpPr>
        <p:spPr>
          <a:xfrm rot="0">
            <a:off x="1345171" y="3330288"/>
            <a:ext cx="12064100" cy="655196"/>
          </a:xfrm>
          <a:prstGeom prst="rect">
            <a:avLst/>
          </a:prstGeom>
        </p:spPr>
        <p:txBody>
          <a:bodyPr anchor="t" rtlCol="false" tIns="0" lIns="0" bIns="0" rIns="0">
            <a:spAutoFit/>
          </a:bodyPr>
          <a:lstStyle/>
          <a:p>
            <a:pPr>
              <a:lnSpc>
                <a:spcPts val="5361"/>
              </a:lnSpc>
              <a:spcBef>
                <a:spcPct val="0"/>
              </a:spcBef>
            </a:pPr>
            <a:r>
              <a:rPr lang="en-US" sz="3829">
                <a:solidFill>
                  <a:srgbClr val="FFFFFF"/>
                </a:solidFill>
                <a:latin typeface="Source Sans Pro"/>
              </a:rPr>
              <a:t>Participate in a VTS session</a:t>
            </a:r>
          </a:p>
        </p:txBody>
      </p:sp>
      <p:grpSp>
        <p:nvGrpSpPr>
          <p:cNvPr name="Group 24" id="24"/>
          <p:cNvGrpSpPr/>
          <p:nvPr/>
        </p:nvGrpSpPr>
        <p:grpSpPr>
          <a:xfrm rot="0">
            <a:off x="1345171" y="4118833"/>
            <a:ext cx="12064100" cy="1840927"/>
            <a:chOff x="0" y="0"/>
            <a:chExt cx="16085466" cy="2454569"/>
          </a:xfrm>
        </p:grpSpPr>
        <p:sp>
          <p:nvSpPr>
            <p:cNvPr name="TextBox 25" id="25"/>
            <p:cNvSpPr txBox="true"/>
            <p:nvPr/>
          </p:nvSpPr>
          <p:spPr>
            <a:xfrm rot="0">
              <a:off x="0" y="704678"/>
              <a:ext cx="16085466" cy="1749891"/>
            </a:xfrm>
            <a:prstGeom prst="rect">
              <a:avLst/>
            </a:prstGeom>
          </p:spPr>
          <p:txBody>
            <a:bodyPr anchor="t" rtlCol="false" tIns="0" lIns="0" bIns="0" rIns="0">
              <a:spAutoFit/>
            </a:bodyPr>
            <a:lstStyle/>
            <a:p>
              <a:pPr>
                <a:lnSpc>
                  <a:spcPts val="5361"/>
                </a:lnSpc>
                <a:spcBef>
                  <a:spcPct val="0"/>
                </a:spcBef>
              </a:pPr>
              <a:r>
                <a:rPr lang="en-US" sz="3829">
                  <a:solidFill>
                    <a:srgbClr val="FFFFFF"/>
                  </a:solidFill>
                  <a:latin typeface="Source Sans Pro"/>
                </a:rPr>
                <a:t>Introduction to Visual Thinking Strategies and its application to library instruction and research</a:t>
              </a:r>
            </a:p>
          </p:txBody>
        </p:sp>
        <p:sp>
          <p:nvSpPr>
            <p:cNvPr name="TextBox 26" id="26"/>
            <p:cNvSpPr txBox="true"/>
            <p:nvPr/>
          </p:nvSpPr>
          <p:spPr>
            <a:xfrm rot="0">
              <a:off x="0" y="-76200"/>
              <a:ext cx="16085466" cy="865386"/>
            </a:xfrm>
            <a:prstGeom prst="rect">
              <a:avLst/>
            </a:prstGeom>
          </p:spPr>
          <p:txBody>
            <a:bodyPr anchor="t" rtlCol="false" tIns="0" lIns="0" bIns="0" rIns="0">
              <a:spAutoFit/>
            </a:bodyPr>
            <a:lstStyle/>
            <a:p>
              <a:pPr>
                <a:lnSpc>
                  <a:spcPts val="5447"/>
                </a:lnSpc>
                <a:spcBef>
                  <a:spcPct val="0"/>
                </a:spcBef>
              </a:pPr>
              <a:r>
                <a:rPr lang="en-US" sz="3891">
                  <a:solidFill>
                    <a:srgbClr val="FFC72C"/>
                  </a:solidFill>
                  <a:latin typeface="Source Sans Pro Bold"/>
                </a:rPr>
                <a:t>02.</a:t>
              </a:r>
            </a:p>
          </p:txBody>
        </p:sp>
      </p:grpSp>
      <p:grpSp>
        <p:nvGrpSpPr>
          <p:cNvPr name="Group 27" id="27"/>
          <p:cNvGrpSpPr/>
          <p:nvPr/>
        </p:nvGrpSpPr>
        <p:grpSpPr>
          <a:xfrm rot="0">
            <a:off x="1345171" y="6093110"/>
            <a:ext cx="12064100" cy="1763280"/>
            <a:chOff x="0" y="0"/>
            <a:chExt cx="16085466" cy="2351040"/>
          </a:xfrm>
        </p:grpSpPr>
        <p:sp>
          <p:nvSpPr>
            <p:cNvPr name="TextBox 28" id="28"/>
            <p:cNvSpPr txBox="true"/>
            <p:nvPr/>
          </p:nvSpPr>
          <p:spPr>
            <a:xfrm rot="0">
              <a:off x="0" y="601149"/>
              <a:ext cx="16085466" cy="1749891"/>
            </a:xfrm>
            <a:prstGeom prst="rect">
              <a:avLst/>
            </a:prstGeom>
          </p:spPr>
          <p:txBody>
            <a:bodyPr anchor="t" rtlCol="false" tIns="0" lIns="0" bIns="0" rIns="0">
              <a:spAutoFit/>
            </a:bodyPr>
            <a:lstStyle/>
            <a:p>
              <a:pPr>
                <a:lnSpc>
                  <a:spcPts val="5361"/>
                </a:lnSpc>
                <a:spcBef>
                  <a:spcPct val="0"/>
                </a:spcBef>
              </a:pPr>
              <a:r>
                <a:rPr lang="en-US" sz="3829">
                  <a:solidFill>
                    <a:srgbClr val="FFFFFF"/>
                  </a:solidFill>
                  <a:latin typeface="Source Sans Pro"/>
                </a:rPr>
                <a:t>Assess your own curiosity and confidence by completing a pre- and post-survey</a:t>
              </a:r>
            </a:p>
          </p:txBody>
        </p:sp>
        <p:sp>
          <p:nvSpPr>
            <p:cNvPr name="TextBox 29" id="29"/>
            <p:cNvSpPr txBox="true"/>
            <p:nvPr/>
          </p:nvSpPr>
          <p:spPr>
            <a:xfrm rot="0">
              <a:off x="0" y="-76200"/>
              <a:ext cx="16085466" cy="865386"/>
            </a:xfrm>
            <a:prstGeom prst="rect">
              <a:avLst/>
            </a:prstGeom>
          </p:spPr>
          <p:txBody>
            <a:bodyPr anchor="t" rtlCol="false" tIns="0" lIns="0" bIns="0" rIns="0">
              <a:spAutoFit/>
            </a:bodyPr>
            <a:lstStyle/>
            <a:p>
              <a:pPr>
                <a:lnSpc>
                  <a:spcPts val="5447"/>
                </a:lnSpc>
                <a:spcBef>
                  <a:spcPct val="0"/>
                </a:spcBef>
              </a:pPr>
              <a:r>
                <a:rPr lang="en-US" sz="3891">
                  <a:solidFill>
                    <a:srgbClr val="FFC72C"/>
                  </a:solidFill>
                  <a:latin typeface="Source Sans Pro Bold"/>
                </a:rPr>
                <a:t>03.</a:t>
              </a:r>
            </a:p>
          </p:txBody>
        </p:sp>
      </p:grpSp>
      <p:sp>
        <p:nvSpPr>
          <p:cNvPr name="TextBox 30" id="30"/>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sp>
        <p:nvSpPr>
          <p:cNvPr name="TextBox 4" id="4"/>
          <p:cNvSpPr txBox="true"/>
          <p:nvPr/>
        </p:nvSpPr>
        <p:spPr>
          <a:xfrm rot="0">
            <a:off x="11698888" y="2727253"/>
            <a:ext cx="5560412" cy="965200"/>
          </a:xfrm>
          <a:prstGeom prst="rect">
            <a:avLst/>
          </a:prstGeom>
        </p:spPr>
        <p:txBody>
          <a:bodyPr anchor="t" rtlCol="false" tIns="0" lIns="0" bIns="0" rIns="0">
            <a:spAutoFit/>
          </a:bodyPr>
          <a:lstStyle/>
          <a:p>
            <a:pPr>
              <a:lnSpc>
                <a:spcPts val="7474"/>
              </a:lnSpc>
            </a:pPr>
            <a:r>
              <a:rPr lang="en-US" sz="6499">
                <a:solidFill>
                  <a:srgbClr val="FFFFFF"/>
                </a:solidFill>
                <a:latin typeface="Roboto Bold"/>
              </a:rPr>
              <a:t>Pre-Survey</a:t>
            </a:r>
          </a:p>
        </p:txBody>
      </p:sp>
      <p:grpSp>
        <p:nvGrpSpPr>
          <p:cNvPr name="Group 5" id="5"/>
          <p:cNvGrpSpPr/>
          <p:nvPr/>
        </p:nvGrpSpPr>
        <p:grpSpPr>
          <a:xfrm rot="0">
            <a:off x="11698888" y="1834465"/>
            <a:ext cx="494567" cy="494567"/>
            <a:chOff x="0" y="0"/>
            <a:chExt cx="6350000" cy="6350000"/>
          </a:xfrm>
        </p:grpSpPr>
        <p:sp>
          <p:nvSpPr>
            <p:cNvPr name="Freeform 6" id="6"/>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7" id="7"/>
          <p:cNvGrpSpPr/>
          <p:nvPr/>
        </p:nvGrpSpPr>
        <p:grpSpPr>
          <a:xfrm rot="0">
            <a:off x="12045243" y="1834465"/>
            <a:ext cx="494567" cy="494567"/>
            <a:chOff x="0" y="0"/>
            <a:chExt cx="6350000" cy="6350000"/>
          </a:xfrm>
        </p:grpSpPr>
        <p:sp>
          <p:nvSpPr>
            <p:cNvPr name="Freeform 8" id="8"/>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9" id="9"/>
          <p:cNvGrpSpPr/>
          <p:nvPr/>
        </p:nvGrpSpPr>
        <p:grpSpPr>
          <a:xfrm rot="0">
            <a:off x="12391598" y="1834465"/>
            <a:ext cx="494567" cy="494567"/>
            <a:chOff x="0" y="0"/>
            <a:chExt cx="6350000" cy="6350000"/>
          </a:xfrm>
        </p:grpSpPr>
        <p:sp>
          <p:nvSpPr>
            <p:cNvPr name="Freeform 10" id="10"/>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1" id="11"/>
          <p:cNvGrpSpPr/>
          <p:nvPr/>
        </p:nvGrpSpPr>
        <p:grpSpPr>
          <a:xfrm rot="0">
            <a:off x="1527837" y="890506"/>
            <a:ext cx="8505988" cy="8505988"/>
            <a:chOff x="0" y="0"/>
            <a:chExt cx="11341317" cy="11341317"/>
          </a:xfrm>
        </p:grpSpPr>
        <p:pic>
          <p:nvPicPr>
            <p:cNvPr name="Picture 12" id="12"/>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11341317" cy="11341317"/>
            </a:xfrm>
            <a:prstGeom prst="rect">
              <a:avLst/>
            </a:prstGeom>
          </p:spPr>
        </p:pic>
      </p:grpSp>
      <p:sp>
        <p:nvSpPr>
          <p:cNvPr name="TextBox 13" id="13"/>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0" r="0" b="0"/>
          <a:stretch>
            <a:fillRect/>
          </a:stretch>
        </p:blipFill>
        <p:spPr>
          <a:xfrm flipH="false" flipV="false" rot="0">
            <a:off x="1733601" y="203234"/>
            <a:ext cx="14820798" cy="9880532"/>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sp>
        <p:nvSpPr>
          <p:cNvPr name="TextBox 4" id="4"/>
          <p:cNvSpPr txBox="true"/>
          <p:nvPr/>
        </p:nvSpPr>
        <p:spPr>
          <a:xfrm rot="0">
            <a:off x="1028700" y="5024864"/>
            <a:ext cx="8656095" cy="965200"/>
          </a:xfrm>
          <a:prstGeom prst="rect">
            <a:avLst/>
          </a:prstGeom>
        </p:spPr>
        <p:txBody>
          <a:bodyPr anchor="t" rtlCol="false" tIns="0" lIns="0" bIns="0" rIns="0">
            <a:spAutoFit/>
          </a:bodyPr>
          <a:lstStyle/>
          <a:p>
            <a:pPr>
              <a:lnSpc>
                <a:spcPts val="7474"/>
              </a:lnSpc>
            </a:pPr>
            <a:r>
              <a:rPr lang="en-US" sz="6499">
                <a:solidFill>
                  <a:srgbClr val="FFFFFF"/>
                </a:solidFill>
                <a:latin typeface="Roboto Bold"/>
              </a:rPr>
              <a:t>Post-Survey</a:t>
            </a:r>
          </a:p>
        </p:txBody>
      </p:sp>
      <p:grpSp>
        <p:nvGrpSpPr>
          <p:cNvPr name="Group 5" id="5"/>
          <p:cNvGrpSpPr/>
          <p:nvPr/>
        </p:nvGrpSpPr>
        <p:grpSpPr>
          <a:xfrm rot="0">
            <a:off x="1028700" y="4296936"/>
            <a:ext cx="494567" cy="494567"/>
            <a:chOff x="0" y="0"/>
            <a:chExt cx="6350000" cy="6350000"/>
          </a:xfrm>
        </p:grpSpPr>
        <p:sp>
          <p:nvSpPr>
            <p:cNvPr name="Freeform 6" id="6"/>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7" id="7"/>
          <p:cNvGrpSpPr/>
          <p:nvPr/>
        </p:nvGrpSpPr>
        <p:grpSpPr>
          <a:xfrm rot="0">
            <a:off x="1375055" y="4296936"/>
            <a:ext cx="494567" cy="494567"/>
            <a:chOff x="0" y="0"/>
            <a:chExt cx="6350000" cy="6350000"/>
          </a:xfrm>
        </p:grpSpPr>
        <p:sp>
          <p:nvSpPr>
            <p:cNvPr name="Freeform 8" id="8"/>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9" id="9"/>
          <p:cNvGrpSpPr/>
          <p:nvPr/>
        </p:nvGrpSpPr>
        <p:grpSpPr>
          <a:xfrm rot="0">
            <a:off x="1721410" y="4296936"/>
            <a:ext cx="494567" cy="494567"/>
            <a:chOff x="0" y="0"/>
            <a:chExt cx="6350000" cy="6350000"/>
          </a:xfrm>
        </p:grpSpPr>
        <p:sp>
          <p:nvSpPr>
            <p:cNvPr name="Freeform 10" id="10"/>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sp>
        <p:nvSpPr>
          <p:cNvPr name="TextBox 11" id="11"/>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grpSp>
        <p:nvGrpSpPr>
          <p:cNvPr name="Group 12" id="12"/>
          <p:cNvGrpSpPr/>
          <p:nvPr/>
        </p:nvGrpSpPr>
        <p:grpSpPr>
          <a:xfrm rot="0">
            <a:off x="7237848" y="735275"/>
            <a:ext cx="8541079" cy="8541079"/>
            <a:chOff x="0" y="0"/>
            <a:chExt cx="11388106" cy="11388106"/>
          </a:xfrm>
        </p:grpSpPr>
        <p:pic>
          <p:nvPicPr>
            <p:cNvPr name="Picture 13" id="13"/>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11388106" cy="11388106"/>
            </a:xfrm>
            <a:prstGeom prst="rect">
              <a:avLst/>
            </a:prstGeom>
          </p:spPr>
        </p:pic>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3" id="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grpSp>
        <p:nvGrpSpPr>
          <p:cNvPr name="Group 4" id="4"/>
          <p:cNvGrpSpPr>
            <a:grpSpLocks noChangeAspect="true"/>
          </p:cNvGrpSpPr>
          <p:nvPr/>
        </p:nvGrpSpPr>
        <p:grpSpPr>
          <a:xfrm rot="0">
            <a:off x="0" y="2455961"/>
            <a:ext cx="7831039" cy="7831039"/>
            <a:chOff x="0" y="0"/>
            <a:chExt cx="3282950" cy="3282950"/>
          </a:xfrm>
        </p:grpSpPr>
        <p:sp>
          <p:nvSpPr>
            <p:cNvPr name="Freeform 5" id="5"/>
            <p:cNvSpPr/>
            <p:nvPr/>
          </p:nvSpPr>
          <p:spPr>
            <a:xfrm flipH="false" flipV="false">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7"/>
              <a:stretch>
                <a:fillRect l="-16666" r="-16666" t="0" b="0"/>
              </a:stretch>
            </a:blipFill>
          </p:spPr>
        </p:sp>
      </p:grpSp>
      <p:sp>
        <p:nvSpPr>
          <p:cNvPr name="TextBox 6" id="6"/>
          <p:cNvSpPr txBox="true"/>
          <p:nvPr/>
        </p:nvSpPr>
        <p:spPr>
          <a:xfrm rot="0">
            <a:off x="9259401" y="970138"/>
            <a:ext cx="7077114" cy="1908175"/>
          </a:xfrm>
          <a:prstGeom prst="rect">
            <a:avLst/>
          </a:prstGeom>
        </p:spPr>
        <p:txBody>
          <a:bodyPr anchor="t" rtlCol="false" tIns="0" lIns="0" bIns="0" rIns="0">
            <a:spAutoFit/>
          </a:bodyPr>
          <a:lstStyle/>
          <a:p>
            <a:pPr>
              <a:lnSpc>
                <a:spcPts val="7474"/>
              </a:lnSpc>
            </a:pPr>
            <a:r>
              <a:rPr lang="en-US" sz="6499">
                <a:solidFill>
                  <a:srgbClr val="FFFFFF"/>
                </a:solidFill>
                <a:latin typeface="Roboto Bold"/>
              </a:rPr>
              <a:t>Qualitative Student Feedback</a:t>
            </a:r>
          </a:p>
        </p:txBody>
      </p:sp>
      <p:grpSp>
        <p:nvGrpSpPr>
          <p:cNvPr name="Group 7" id="7"/>
          <p:cNvGrpSpPr/>
          <p:nvPr/>
        </p:nvGrpSpPr>
        <p:grpSpPr>
          <a:xfrm rot="0">
            <a:off x="9259401" y="242209"/>
            <a:ext cx="1187277" cy="494567"/>
            <a:chOff x="0" y="0"/>
            <a:chExt cx="1583036" cy="659423"/>
          </a:xfrm>
        </p:grpSpPr>
        <p:grpSp>
          <p:nvGrpSpPr>
            <p:cNvPr name="Group 8" id="8"/>
            <p:cNvGrpSpPr/>
            <p:nvPr/>
          </p:nvGrpSpPr>
          <p:grpSpPr>
            <a:xfrm rot="0">
              <a:off x="0" y="0"/>
              <a:ext cx="659423" cy="659423"/>
              <a:chOff x="0" y="0"/>
              <a:chExt cx="6350000" cy="6350000"/>
            </a:xfrm>
          </p:grpSpPr>
          <p:sp>
            <p:nvSpPr>
              <p:cNvPr name="Freeform 9" id="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0" id="10"/>
            <p:cNvGrpSpPr/>
            <p:nvPr/>
          </p:nvGrpSpPr>
          <p:grpSpPr>
            <a:xfrm rot="0">
              <a:off x="461807" y="0"/>
              <a:ext cx="659423" cy="659423"/>
              <a:chOff x="0" y="0"/>
              <a:chExt cx="6350000" cy="6350000"/>
            </a:xfrm>
          </p:grpSpPr>
          <p:sp>
            <p:nvSpPr>
              <p:cNvPr name="Freeform 11" id="11"/>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2" id="12"/>
            <p:cNvGrpSpPr/>
            <p:nvPr/>
          </p:nvGrpSpPr>
          <p:grpSpPr>
            <a:xfrm rot="0">
              <a:off x="923613" y="0"/>
              <a:ext cx="659423" cy="659423"/>
              <a:chOff x="0" y="0"/>
              <a:chExt cx="6350000" cy="6350000"/>
            </a:xfrm>
          </p:grpSpPr>
          <p:sp>
            <p:nvSpPr>
              <p:cNvPr name="Freeform 13" id="1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sp>
        <p:nvSpPr>
          <p:cNvPr name="TextBox 14" id="14"/>
          <p:cNvSpPr txBox="true"/>
          <p:nvPr/>
        </p:nvSpPr>
        <p:spPr>
          <a:xfrm rot="0">
            <a:off x="8762448" y="3597569"/>
            <a:ext cx="8496852" cy="5030812"/>
          </a:xfrm>
          <a:prstGeom prst="rect">
            <a:avLst/>
          </a:prstGeom>
        </p:spPr>
        <p:txBody>
          <a:bodyPr anchor="t" rtlCol="false" tIns="0" lIns="0" bIns="0" rIns="0">
            <a:spAutoFit/>
          </a:bodyPr>
          <a:lstStyle/>
          <a:p>
            <a:pPr>
              <a:lnSpc>
                <a:spcPts val="4421"/>
              </a:lnSpc>
              <a:spcBef>
                <a:spcPct val="0"/>
              </a:spcBef>
            </a:pPr>
            <a:r>
              <a:rPr lang="en-US" sz="3158">
                <a:solidFill>
                  <a:srgbClr val="FFFFFF"/>
                </a:solidFill>
                <a:latin typeface="Source Sans Pro"/>
              </a:rPr>
              <a:t>“I learned to be confident in my thoughts and voice them even if it might be wrong. I learned to leave no stone unturned. Everything is important while reading and everything can hold a purpose. Lastly, I learned that outlining your questions is very helpful while trying to decipher a story….This exercise showed me that you aren’t expected to hit the nail on the head with every thought...and that it’s okay, your thoughts will lead somewhere.”</a:t>
            </a:r>
          </a:p>
        </p:txBody>
      </p:sp>
      <p:sp>
        <p:nvSpPr>
          <p:cNvPr name="TextBox 15" id="15"/>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grpSp>
        <p:nvGrpSpPr>
          <p:cNvPr name="Group 2" id="2"/>
          <p:cNvGrpSpPr/>
          <p:nvPr/>
        </p:nvGrpSpPr>
        <p:grpSpPr>
          <a:xfrm rot="0">
            <a:off x="-848613" y="7241691"/>
            <a:ext cx="4033217" cy="4033217"/>
            <a:chOff x="0" y="0"/>
            <a:chExt cx="6350000" cy="6350000"/>
          </a:xfrm>
        </p:grpSpPr>
        <p:sp>
          <p:nvSpPr>
            <p:cNvPr name="Freeform 3" id="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4" id="4"/>
          <p:cNvGrpSpPr/>
          <p:nvPr/>
        </p:nvGrpSpPr>
        <p:grpSpPr>
          <a:xfrm rot="0">
            <a:off x="15103395" y="-987909"/>
            <a:ext cx="4033217" cy="4033217"/>
            <a:chOff x="0" y="0"/>
            <a:chExt cx="6350000" cy="6350000"/>
          </a:xfrm>
        </p:grpSpPr>
        <p:sp>
          <p:nvSpPr>
            <p:cNvPr name="Freeform 5" id="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6" id="6"/>
          <p:cNvGrpSpPr/>
          <p:nvPr/>
        </p:nvGrpSpPr>
        <p:grpSpPr>
          <a:xfrm rot="0">
            <a:off x="14876763" y="1817931"/>
            <a:ext cx="1593306" cy="1593306"/>
            <a:chOff x="0" y="0"/>
            <a:chExt cx="6350000" cy="6350000"/>
          </a:xfrm>
        </p:grpSpPr>
        <p:sp>
          <p:nvSpPr>
            <p:cNvPr name="Freeform 7" id="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8" id="8"/>
          <p:cNvGrpSpPr/>
          <p:nvPr/>
        </p:nvGrpSpPr>
        <p:grpSpPr>
          <a:xfrm rot="0">
            <a:off x="1817931" y="6875763"/>
            <a:ext cx="1593306" cy="1593306"/>
            <a:chOff x="0" y="0"/>
            <a:chExt cx="6350000" cy="6350000"/>
          </a:xfrm>
        </p:grpSpPr>
        <p:sp>
          <p:nvSpPr>
            <p:cNvPr name="Freeform 9" id="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pic>
        <p:nvPicPr>
          <p:cNvPr name="Picture 10" id="10"/>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11" id="11"/>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grpSp>
        <p:nvGrpSpPr>
          <p:cNvPr name="Group 12" id="12"/>
          <p:cNvGrpSpPr/>
          <p:nvPr/>
        </p:nvGrpSpPr>
        <p:grpSpPr>
          <a:xfrm rot="0">
            <a:off x="8550361" y="2360694"/>
            <a:ext cx="494567" cy="494567"/>
            <a:chOff x="0" y="0"/>
            <a:chExt cx="6350000" cy="6350000"/>
          </a:xfrm>
        </p:grpSpPr>
        <p:sp>
          <p:nvSpPr>
            <p:cNvPr name="Freeform 13" id="13"/>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4" id="14"/>
          <p:cNvGrpSpPr/>
          <p:nvPr/>
        </p:nvGrpSpPr>
        <p:grpSpPr>
          <a:xfrm rot="0">
            <a:off x="8896716" y="2360694"/>
            <a:ext cx="494567" cy="494567"/>
            <a:chOff x="0" y="0"/>
            <a:chExt cx="6350000" cy="6350000"/>
          </a:xfrm>
        </p:grpSpPr>
        <p:sp>
          <p:nvSpPr>
            <p:cNvPr name="Freeform 15" id="1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6" id="16"/>
          <p:cNvGrpSpPr/>
          <p:nvPr/>
        </p:nvGrpSpPr>
        <p:grpSpPr>
          <a:xfrm rot="0">
            <a:off x="9243071" y="2360694"/>
            <a:ext cx="494567" cy="494567"/>
            <a:chOff x="0" y="0"/>
            <a:chExt cx="6350000" cy="6350000"/>
          </a:xfrm>
        </p:grpSpPr>
        <p:sp>
          <p:nvSpPr>
            <p:cNvPr name="Freeform 17" id="1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pic>
        <p:nvPicPr>
          <p:cNvPr name="Picture 18" id="18"/>
          <p:cNvPicPr>
            <a:picLocks noChangeAspect="true"/>
          </p:cNvPicPr>
          <p:nvPr/>
        </p:nvPicPr>
        <p:blipFill>
          <a:blip r:embed="rId7"/>
          <a:srcRect l="0" t="0" r="0" b="0"/>
          <a:stretch>
            <a:fillRect/>
          </a:stretch>
        </p:blipFill>
        <p:spPr>
          <a:xfrm flipH="false" flipV="false" rot="0">
            <a:off x="2454376" y="311745"/>
            <a:ext cx="12884681" cy="9663511"/>
          </a:xfrm>
          <a:prstGeom prst="rect">
            <a:avLst/>
          </a:prstGeom>
        </p:spPr>
      </p:pic>
      <p:sp>
        <p:nvSpPr>
          <p:cNvPr name="TextBox 19" id="19"/>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11C24"/>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6230600" cy="8229600"/>
            <a:chOff x="0" y="0"/>
            <a:chExt cx="3774616" cy="1913890"/>
          </a:xfrm>
        </p:grpSpPr>
        <p:sp>
          <p:nvSpPr>
            <p:cNvPr name="Freeform 3" id="3"/>
            <p:cNvSpPr/>
            <p:nvPr/>
          </p:nvSpPr>
          <p:spPr>
            <a:xfrm flipH="false" flipV="false">
              <a:off x="0" y="0"/>
              <a:ext cx="3774617" cy="1913890"/>
            </a:xfrm>
            <a:custGeom>
              <a:avLst/>
              <a:gdLst/>
              <a:ahLst/>
              <a:cxnLst/>
              <a:rect r="r" b="b" t="t" l="l"/>
              <a:pathLst>
                <a:path h="1913890" w="3774617">
                  <a:moveTo>
                    <a:pt x="0" y="0"/>
                  </a:moveTo>
                  <a:lnTo>
                    <a:pt x="3774617" y="0"/>
                  </a:lnTo>
                  <a:lnTo>
                    <a:pt x="3774617" y="1913890"/>
                  </a:lnTo>
                  <a:lnTo>
                    <a:pt x="0" y="1913890"/>
                  </a:lnTo>
                  <a:close/>
                </a:path>
              </a:pathLst>
            </a:custGeom>
            <a:solidFill>
              <a:srgbClr val="111C24">
                <a:alpha val="69804"/>
              </a:srgbClr>
            </a:solidFill>
          </p:spPr>
        </p:sp>
      </p:grpSp>
      <p:grpSp>
        <p:nvGrpSpPr>
          <p:cNvPr name="Group 4" id="4"/>
          <p:cNvGrpSpPr/>
          <p:nvPr/>
        </p:nvGrpSpPr>
        <p:grpSpPr>
          <a:xfrm rot="0">
            <a:off x="-848613" y="7241691"/>
            <a:ext cx="4033217" cy="4033217"/>
            <a:chOff x="0" y="0"/>
            <a:chExt cx="6350000" cy="6350000"/>
          </a:xfrm>
        </p:grpSpPr>
        <p:sp>
          <p:nvSpPr>
            <p:cNvPr name="Freeform 5" id="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6" id="6"/>
          <p:cNvGrpSpPr/>
          <p:nvPr/>
        </p:nvGrpSpPr>
        <p:grpSpPr>
          <a:xfrm rot="0">
            <a:off x="15103395" y="-987909"/>
            <a:ext cx="4033217" cy="4033217"/>
            <a:chOff x="0" y="0"/>
            <a:chExt cx="6350000" cy="6350000"/>
          </a:xfrm>
        </p:grpSpPr>
        <p:sp>
          <p:nvSpPr>
            <p:cNvPr name="Freeform 7" id="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8" id="8"/>
          <p:cNvGrpSpPr/>
          <p:nvPr/>
        </p:nvGrpSpPr>
        <p:grpSpPr>
          <a:xfrm rot="0">
            <a:off x="14876763" y="1817931"/>
            <a:ext cx="1593306" cy="1593306"/>
            <a:chOff x="0" y="0"/>
            <a:chExt cx="6350000" cy="6350000"/>
          </a:xfrm>
        </p:grpSpPr>
        <p:sp>
          <p:nvSpPr>
            <p:cNvPr name="Freeform 9" id="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grpSp>
        <p:nvGrpSpPr>
          <p:cNvPr name="Group 10" id="10"/>
          <p:cNvGrpSpPr/>
          <p:nvPr/>
        </p:nvGrpSpPr>
        <p:grpSpPr>
          <a:xfrm rot="0">
            <a:off x="1817931" y="6875763"/>
            <a:ext cx="1593306" cy="1593306"/>
            <a:chOff x="0" y="0"/>
            <a:chExt cx="6350000" cy="6350000"/>
          </a:xfrm>
        </p:grpSpPr>
        <p:sp>
          <p:nvSpPr>
            <p:cNvPr name="Freeform 11" id="11"/>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9804"/>
              </a:srgbClr>
            </a:solidFill>
          </p:spPr>
        </p:sp>
      </p:grpSp>
      <p:pic>
        <p:nvPicPr>
          <p:cNvPr name="Picture 12" id="12"/>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7193074" y="8153849"/>
            <a:ext cx="1472602" cy="736301"/>
          </a:xfrm>
          <a:prstGeom prst="rect">
            <a:avLst/>
          </a:prstGeom>
        </p:spPr>
      </p:pic>
      <p:pic>
        <p:nvPicPr>
          <p:cNvPr name="Picture 13" id="1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0">
            <a:off x="0" y="0"/>
            <a:ext cx="1345171" cy="1345171"/>
          </a:xfrm>
          <a:prstGeom prst="rect">
            <a:avLst/>
          </a:prstGeom>
        </p:spPr>
      </p:pic>
      <p:grpSp>
        <p:nvGrpSpPr>
          <p:cNvPr name="Group 14" id="14"/>
          <p:cNvGrpSpPr/>
          <p:nvPr/>
        </p:nvGrpSpPr>
        <p:grpSpPr>
          <a:xfrm rot="0">
            <a:off x="8550361" y="2360694"/>
            <a:ext cx="494567" cy="494567"/>
            <a:chOff x="0" y="0"/>
            <a:chExt cx="6350000" cy="6350000"/>
          </a:xfrm>
        </p:grpSpPr>
        <p:sp>
          <p:nvSpPr>
            <p:cNvPr name="Freeform 15" id="15"/>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6" id="16"/>
          <p:cNvGrpSpPr/>
          <p:nvPr/>
        </p:nvGrpSpPr>
        <p:grpSpPr>
          <a:xfrm rot="0">
            <a:off x="8896716" y="2360694"/>
            <a:ext cx="494567" cy="494567"/>
            <a:chOff x="0" y="0"/>
            <a:chExt cx="6350000" cy="6350000"/>
          </a:xfrm>
        </p:grpSpPr>
        <p:sp>
          <p:nvSpPr>
            <p:cNvPr name="Freeform 17" id="17"/>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grpSp>
        <p:nvGrpSpPr>
          <p:cNvPr name="Group 18" id="18"/>
          <p:cNvGrpSpPr/>
          <p:nvPr/>
        </p:nvGrpSpPr>
        <p:grpSpPr>
          <a:xfrm rot="0">
            <a:off x="9243071" y="2360694"/>
            <a:ext cx="494567" cy="494567"/>
            <a:chOff x="0" y="0"/>
            <a:chExt cx="6350000" cy="6350000"/>
          </a:xfrm>
        </p:grpSpPr>
        <p:sp>
          <p:nvSpPr>
            <p:cNvPr name="Freeform 19" id="19"/>
            <p:cNvSpPr/>
            <p:nvPr/>
          </p:nvSpPr>
          <p:spPr>
            <a:xfrm flipH="false" flipV="false">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CF41">
                <a:alpha val="49804"/>
              </a:srgbClr>
            </a:solidFill>
          </p:spPr>
        </p:sp>
      </p:grpSp>
      <p:sp>
        <p:nvSpPr>
          <p:cNvPr name="TextBox 20" id="20"/>
          <p:cNvSpPr txBox="true"/>
          <p:nvPr/>
        </p:nvSpPr>
        <p:spPr>
          <a:xfrm rot="0">
            <a:off x="1267067" y="3254731"/>
            <a:ext cx="15952008" cy="5214337"/>
          </a:xfrm>
          <a:prstGeom prst="rect">
            <a:avLst/>
          </a:prstGeom>
        </p:spPr>
        <p:txBody>
          <a:bodyPr anchor="t" rtlCol="false" tIns="0" lIns="0" bIns="0" rIns="0">
            <a:spAutoFit/>
          </a:bodyPr>
          <a:lstStyle/>
          <a:p>
            <a:pPr algn="ctr">
              <a:lnSpc>
                <a:spcPts val="8298"/>
              </a:lnSpc>
              <a:spcBef>
                <a:spcPct val="0"/>
              </a:spcBef>
            </a:pPr>
            <a:r>
              <a:rPr lang="en-US" sz="5927">
                <a:solidFill>
                  <a:srgbClr val="FFFFFF"/>
                </a:solidFill>
                <a:latin typeface="Source Sans Pro Bold Italics"/>
              </a:rPr>
              <a:t>"While our class had different interpretations on the photo, there was no right or wrong answer. In fact, each of our answers had value in them. Additionally, doing the process of VTS made me realize that each of us learn in different ways.”</a:t>
            </a:r>
          </a:p>
        </p:txBody>
      </p:sp>
      <p:sp>
        <p:nvSpPr>
          <p:cNvPr name="TextBox 21" id="21"/>
          <p:cNvSpPr txBox="true"/>
          <p:nvPr/>
        </p:nvSpPr>
        <p:spPr>
          <a:xfrm rot="0">
            <a:off x="6011627" y="8916744"/>
            <a:ext cx="6264747" cy="587376"/>
          </a:xfrm>
          <a:prstGeom prst="rect">
            <a:avLst/>
          </a:prstGeom>
        </p:spPr>
        <p:txBody>
          <a:bodyPr anchor="t" rtlCol="false" tIns="0" lIns="0" bIns="0" rIns="0">
            <a:spAutoFit/>
          </a:bodyPr>
          <a:lstStyle/>
          <a:p>
            <a:pPr algn="ctr">
              <a:lnSpc>
                <a:spcPts val="4899"/>
              </a:lnSpc>
              <a:spcBef>
                <a:spcPct val="0"/>
              </a:spcBef>
            </a:pPr>
            <a:r>
              <a:rPr lang="en-US" sz="3499">
                <a:solidFill>
                  <a:srgbClr val="FFC72C"/>
                </a:solidFill>
                <a:latin typeface="Source Sans Pro"/>
              </a:rPr>
              <a:t>Spring 2019</a:t>
            </a:r>
          </a:p>
        </p:txBody>
      </p:sp>
      <p:sp>
        <p:nvSpPr>
          <p:cNvPr name="TextBox 22" id="22"/>
          <p:cNvSpPr txBox="true"/>
          <p:nvPr/>
        </p:nvSpPr>
        <p:spPr>
          <a:xfrm rot="0">
            <a:off x="13452149" y="9506173"/>
            <a:ext cx="4653556" cy="559425"/>
          </a:xfrm>
          <a:prstGeom prst="rect">
            <a:avLst/>
          </a:prstGeom>
        </p:spPr>
        <p:txBody>
          <a:bodyPr anchor="t" rtlCol="false" tIns="0" lIns="0" bIns="0" rIns="0">
            <a:spAutoFit/>
          </a:bodyPr>
          <a:lstStyle/>
          <a:p>
            <a:pPr algn="r">
              <a:lnSpc>
                <a:spcPts val="2240"/>
              </a:lnSpc>
            </a:pPr>
            <a:r>
              <a:rPr lang="en-US" sz="1600">
                <a:solidFill>
                  <a:srgbClr val="FFFFFF"/>
                </a:solidFill>
                <a:latin typeface="Roboto Bold"/>
              </a:rPr>
              <a:t>RESEARCH AS CURIOSITY THROUGH VTS</a:t>
            </a:r>
          </a:p>
          <a:p>
            <a:pPr algn="r">
              <a:lnSpc>
                <a:spcPts val="2240"/>
              </a:lnSpc>
              <a:spcBef>
                <a:spcPct val="0"/>
              </a:spcBef>
            </a:pPr>
            <a:r>
              <a:rPr lang="en-US" sz="1600">
                <a:solidFill>
                  <a:srgbClr val="FFFFFF"/>
                </a:solidFill>
                <a:latin typeface="Roboto Bold"/>
              </a:rPr>
              <a:t>LOEX 2023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DAFiiw1WDRU</dc:identifier>
  <dcterms:modified xsi:type="dcterms:W3CDTF">2011-08-01T06:04:30Z</dcterms:modified>
  <cp:revision>1</cp:revision>
  <dc:title>LOEX 2023 Research as Curiosity through VTS</dc:title>
</cp:coreProperties>
</file>