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embeddedFontLst>
    <p:embeddedFont>
      <p:font typeface="Lexend"/>
      <p:regular r:id="rId41"/>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F4C8444-7056-4822-BA6F-EE81EAFFF8F8}">
  <a:tblStyle styleId="{FF4C8444-7056-4822-BA6F-EE81EAFFF8F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Lexend-bold.fntdata"/><Relationship Id="rId41" Type="http://schemas.openxmlformats.org/officeDocument/2006/relationships/font" Target="fonts/Lexend-regular.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ippopx.com/en/candy-colors-parties-alegre-sweet-89270"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ngkey.com/download/u2q8a9q8r5t4r5i1_blue-gummy-bear-gummy-bear-white-background/" TargetMode="External"/><Relationship Id="rId3" Type="http://schemas.openxmlformats.org/officeDocument/2006/relationships/hyperlink" Target="https://www.pngfind.com/mpng/oTommb_png-and-bear-image-gummy-bear-white-background/" TargetMode="External"/><Relationship Id="rId4" Type="http://schemas.openxmlformats.org/officeDocument/2006/relationships/hyperlink" Target="https://www.pngfind.com/mpng/JmhmxJ_gummybear-sticker-gummy-bear-white-background-hd-png/"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ippopx.com/en/strawberry-fruit-red-green-candy-429031" TargetMode="External"/><Relationship Id="rId3" Type="http://schemas.openxmlformats.org/officeDocument/2006/relationships/hyperlink" Target="https://www.hippopx.com/en/candy-ball-green-498656"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ippopx.com/en/fruit-jelly-candy-sweet-heart-candy-glass-sugar-calories-74532"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ippopx.com/en/candy-candy-store-candy-bottles-jars-sweets-colorful-468853"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https://www.hippopx.com/en/pick-and-mix-children-s-sweets-candy-colorful-treat-confectionery-food-93457</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f6e36f8b9c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f6e36f8b9c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https://www.hippopx.com/en/candy-hand-made-sweets-treat-confectionery-sucking-candies-colorful-color-390801</a:t>
            </a:r>
            <a:endParaRPr sz="1400">
              <a:solidFill>
                <a:schemeClr val="dk1"/>
              </a:solidFill>
            </a:endParaRPr>
          </a:p>
          <a:p>
            <a:pPr indent="0" lvl="0" marL="0" rtl="0" algn="l">
              <a:spcBef>
                <a:spcPts val="0"/>
              </a:spcBef>
              <a:spcAft>
                <a:spcPts val="0"/>
              </a:spcAft>
              <a:buNone/>
            </a:pPr>
            <a:r>
              <a:rPr lang="en"/>
              <a:t> But cropped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f6e36f8b9c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f6e36f8b9c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https://www.hippopx.com/en/candy-colors-parties-alegre-sweet-89270</a:t>
            </a:r>
            <a:r>
              <a:rPr lang="en"/>
              <a:t> </a:t>
            </a:r>
            <a:endParaRPr/>
          </a:p>
          <a:p>
            <a:pPr indent="0" lvl="0" marL="0" rtl="0" algn="l">
              <a:spcBef>
                <a:spcPts val="0"/>
              </a:spcBef>
              <a:spcAft>
                <a:spcPts val="0"/>
              </a:spcAft>
              <a:buNone/>
            </a:pPr>
            <a:r>
              <a:t/>
            </a:r>
            <a:endParaRPr/>
          </a:p>
          <a:p>
            <a:pPr indent="0" lvl="0" marL="0" rtl="0" algn="l">
              <a:lnSpc>
                <a:spcPct val="115000"/>
              </a:lnSpc>
              <a:spcBef>
                <a:spcPts val="1200"/>
              </a:spcBef>
              <a:spcAft>
                <a:spcPts val="0"/>
              </a:spcAft>
              <a:buClr>
                <a:schemeClr val="dk1"/>
              </a:buClr>
              <a:buSzPts val="1100"/>
              <a:buFont typeface="Arial"/>
              <a:buNone/>
            </a:pPr>
            <a:r>
              <a:rPr lang="en"/>
              <a:t>“Targeted orientation programs that offer personalized attention can help at-risk students make early and meaningful connections with faculty and staff that have been shown to have positive correlations with student success.” </a:t>
            </a:r>
            <a:endParaRPr/>
          </a:p>
          <a:p>
            <a:pPr indent="0" lvl="0" marL="0" rtl="0" algn="l">
              <a:spcBef>
                <a:spcPts val="120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f6e36f8b9c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f6e36f8b9c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https://www.hippopx.com/en/candy-sugar-sweet-unhealthy-food-diet-delicious-182124</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16a5d92d5f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16a5d92d5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1a0f7bd5d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1a0f7bd5d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1a0f7bd5d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1a0f7bd5d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“Also I didn’t write the Student Learning Outcomes</a:t>
            </a:r>
            <a:r>
              <a:rPr lang="en"/>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1a0f7bd5d0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1a0f7bd5d0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16a5d92d5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16a5d92d5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https://www.hippopx.com/en/candy-sour-sugar-sweets-candies-colorful-134526</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1d52ef47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1d52ef47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213bcaa92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213bcaa92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f6e36f8b9c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f6e36f8b9c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https://www.pngkey.com/download/u2q8a9q8r5t4r5i1_blue-gummy-bear-gummy-bear-white-background/</a:t>
            </a:r>
            <a:endParaRPr/>
          </a:p>
          <a:p>
            <a:pPr indent="0" lvl="0" marL="0" rtl="0" algn="l">
              <a:spcBef>
                <a:spcPts val="0"/>
              </a:spcBef>
              <a:spcAft>
                <a:spcPts val="0"/>
              </a:spcAft>
              <a:buNone/>
            </a:pPr>
            <a:r>
              <a:rPr lang="en" u="sng">
                <a:solidFill>
                  <a:schemeClr val="hlink"/>
                </a:solidFill>
                <a:hlinkClick r:id="rId3"/>
              </a:rPr>
              <a:t>https://www.pngfind.com/mpng/oTommb_png-and-bear-image-gummy-bear-white-background/</a:t>
            </a:r>
            <a:endParaRPr/>
          </a:p>
          <a:p>
            <a:pPr indent="0" lvl="0" marL="0" rtl="0" algn="l">
              <a:spcBef>
                <a:spcPts val="0"/>
              </a:spcBef>
              <a:spcAft>
                <a:spcPts val="0"/>
              </a:spcAft>
              <a:buNone/>
            </a:pPr>
            <a:r>
              <a:rPr lang="en" u="sng">
                <a:solidFill>
                  <a:schemeClr val="hlink"/>
                </a:solidFill>
                <a:hlinkClick r:id="rId4"/>
              </a:rPr>
              <a:t>https://www.pngfind.com/mpng/JmhmxJ_gummybear-sticker-gummy-bear-white-background-hd-png/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213bcaa925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213bcaa925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1a0f7bd5d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1a0f7bd5d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1a0f7bd5d0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1a0f7bd5d0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213bcaa92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213bcaa92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1d52ef475a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1d52ef475a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1d52ef475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1d52ef475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1d52ef475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1d52ef475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f6e36f8b9c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f6e36f8b9c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f6e36f8b9c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f6e36f8b9c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16a5d92d5f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16a5d92d5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f6e36f8b9c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1f6e36f8b9c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https://www.hippopx.com/en/strawberry-fruit-red-green-candy-429031</a:t>
            </a:r>
            <a:r>
              <a:rPr lang="en"/>
              <a:t> edited to remove background</a:t>
            </a:r>
            <a:endParaRPr/>
          </a:p>
          <a:p>
            <a:pPr indent="0" lvl="0" marL="0" rtl="0" algn="l">
              <a:spcBef>
                <a:spcPts val="0"/>
              </a:spcBef>
              <a:spcAft>
                <a:spcPts val="0"/>
              </a:spcAft>
              <a:buNone/>
            </a:pPr>
            <a:r>
              <a:rPr lang="en" u="sng">
                <a:solidFill>
                  <a:schemeClr val="hlink"/>
                </a:solidFill>
                <a:hlinkClick r:id="rId3"/>
              </a:rPr>
              <a:t>https://www.hippopx.com/en/candy-ball-green-498656</a:t>
            </a:r>
            <a:r>
              <a:rPr lang="en"/>
              <a:t> </a:t>
            </a:r>
            <a:r>
              <a:rPr lang="en">
                <a:solidFill>
                  <a:schemeClr val="dk1"/>
                </a:solidFill>
              </a:rPr>
              <a:t>edited to remove background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f6e36f8b9c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f6e36f8b9c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215470175f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215470175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f6e36f8b9c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f6e36f8b9c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f6e36f8b9c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1f6e36f8b9c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f6e36f8b9c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1f6e36f8b9c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f6e36f8b9c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1f6e36f8b9c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https://www.hippopx.com/en/jelly-beans-lolly-jar-confectionery-sugar-glass-lolly-birthday-14111</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215470175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215470175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a little institutional context:</a:t>
            </a:r>
            <a:endParaRPr/>
          </a:p>
          <a:p>
            <a:pPr indent="0" lvl="0" marL="0" rtl="0" algn="l">
              <a:spcBef>
                <a:spcPts val="0"/>
              </a:spcBef>
              <a:spcAft>
                <a:spcPts val="0"/>
              </a:spcAft>
              <a:buNone/>
            </a:pPr>
            <a:r>
              <a:rPr lang="en"/>
              <a:t>A </a:t>
            </a:r>
            <a:r>
              <a:rPr lang="en"/>
              <a:t>regional public university </a:t>
            </a:r>
            <a:r>
              <a:rPr lang="en"/>
              <a:t>The University of Arkansas Fort Smith - colloquially known as UAFS - founded 1928 as Fort Smith Junior College.</a:t>
            </a:r>
            <a:endParaRPr/>
          </a:p>
          <a:p>
            <a:pPr indent="0" lvl="0" marL="0" rtl="0" algn="l">
              <a:spcBef>
                <a:spcPts val="0"/>
              </a:spcBef>
              <a:spcAft>
                <a:spcPts val="0"/>
              </a:spcAft>
              <a:buNone/>
            </a:pPr>
            <a:r>
              <a:rPr lang="en"/>
              <a:t>After a series of name changes and growth, joined the University of Arkansas System in 2003 and </a:t>
            </a:r>
            <a:r>
              <a:rPr lang="en"/>
              <a:t>became</a:t>
            </a:r>
            <a:r>
              <a:rPr lang="en"/>
              <a:t> a baccalaureate granting institution.</a:t>
            </a:r>
            <a:endParaRPr/>
          </a:p>
          <a:p>
            <a:pPr indent="0" lvl="0" marL="0" rtl="0" algn="l">
              <a:spcBef>
                <a:spcPts val="0"/>
              </a:spcBef>
              <a:spcAft>
                <a:spcPts val="0"/>
              </a:spcAft>
              <a:buNone/>
            </a:pPr>
            <a:r>
              <a:rPr lang="en"/>
              <a:t>Around 4000 FTE, offering AA, Bachelors, and a couple of Masters Degrees.</a:t>
            </a:r>
            <a:endParaRPr/>
          </a:p>
          <a:p>
            <a:pPr indent="0" lvl="0" marL="0" rtl="0" algn="l">
              <a:spcBef>
                <a:spcPts val="0"/>
              </a:spcBef>
              <a:spcAft>
                <a:spcPts val="0"/>
              </a:spcAft>
              <a:buNone/>
            </a:pPr>
            <a:r>
              <a:rPr lang="en"/>
              <a:t>We are not an open admissions university, but we’re pretty close. Most of our students are from the Fort Smith Metro area, encompassing western, but not northwestern, arkansas and eastern oklahoma. </a:t>
            </a:r>
            <a:endParaRPr/>
          </a:p>
          <a:p>
            <a:pPr indent="0" lvl="0" marL="0" rtl="0" algn="l">
              <a:spcBef>
                <a:spcPts val="0"/>
              </a:spcBef>
              <a:spcAft>
                <a:spcPts val="0"/>
              </a:spcAft>
              <a:buNone/>
            </a:pPr>
            <a:r>
              <a:rPr lang="en"/>
              <a:t>We are located on the AR-OK Border, roughlgy equidistant to KCMO, Dallas, OKC, and Memphis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215470175f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215470175f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Boreham Library, recent addition completed in 2013. This is our candy shop.</a:t>
            </a:r>
            <a:endParaRPr/>
          </a:p>
          <a:p>
            <a:pPr indent="0" lvl="0" marL="0" rtl="0" algn="l">
              <a:spcBef>
                <a:spcPts val="0"/>
              </a:spcBef>
              <a:spcAft>
                <a:spcPts val="0"/>
              </a:spcAft>
              <a:buNone/>
            </a:pPr>
            <a:r>
              <a:rPr lang="en"/>
              <a:t>Relatively small operation - a director, plus five faculty librarians, and four staff members.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f6e36f8b9c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f6e36f8b9c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rPr>
              <a:t>https://www.hippopx.com/en/candy-candy-store-chocolate-m-ms-sweet-lollies-store-346304</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f6e36f8b9c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f6e36f8b9c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https://www.hippopx.com/en/fruit-jelly-candy-sweet-heart-candy-glass-sugar-calories-74532</a:t>
            </a:r>
            <a:r>
              <a:rPr lang="en"/>
              <a:t> but cropped</a:t>
            </a:r>
            <a:endParaRPr/>
          </a:p>
          <a:p>
            <a:pPr indent="0" lvl="0" marL="0" rtl="0" algn="l">
              <a:spcBef>
                <a:spcPts val="0"/>
              </a:spcBef>
              <a:spcAft>
                <a:spcPts val="0"/>
              </a:spcAft>
              <a:buNone/>
            </a:pPr>
            <a:r>
              <a:t/>
            </a:r>
            <a:endParaRPr/>
          </a:p>
          <a:p>
            <a:pPr indent="0" lvl="0" marL="0" rtl="0" algn="l">
              <a:lnSpc>
                <a:spcPct val="115000"/>
              </a:lnSpc>
              <a:spcBef>
                <a:spcPts val="1200"/>
              </a:spcBef>
              <a:spcAft>
                <a:spcPts val="0"/>
              </a:spcAft>
              <a:buClr>
                <a:schemeClr val="dk1"/>
              </a:buClr>
              <a:buSzPts val="1100"/>
              <a:buFont typeface="Arial"/>
              <a:buNone/>
            </a:pPr>
            <a:r>
              <a:rPr lang="en"/>
              <a:t>“This study shows a correlation but not necessarily a cause-and-effect relationship between library use and grade point averages for both graduate and undergraduate students. </a:t>
            </a:r>
            <a:endParaRPr/>
          </a:p>
          <a:p>
            <a:pPr indent="0" lvl="0" marL="0" rtl="0" algn="l">
              <a:spcBef>
                <a:spcPts val="120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16a5d92d5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16a5d92d5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https://www.hippopx.com/en/candy-candy-store-candy-bottles-jars-sweets-colorful-468853</a:t>
            </a:r>
            <a:r>
              <a:rPr lang="en"/>
              <a:t> cropped</a:t>
            </a:r>
            <a:endParaRPr/>
          </a:p>
          <a:p>
            <a:pPr indent="0" lvl="0" marL="0" rtl="0" algn="l">
              <a:spcBef>
                <a:spcPts val="0"/>
              </a:spcBef>
              <a:spcAft>
                <a:spcPts val="0"/>
              </a:spcAft>
              <a:buNone/>
            </a:pPr>
            <a:r>
              <a:rPr lang="en"/>
              <a:t>This project begins with discussions about improving retention and persistence among UAFS students, </a:t>
            </a:r>
            <a:r>
              <a:rPr lang="en"/>
              <a:t>highlighting</a:t>
            </a:r>
            <a:r>
              <a:rPr lang="en"/>
              <a:t> this three-pronged approach.</a:t>
            </a:r>
            <a:endParaRPr/>
          </a:p>
          <a:p>
            <a:pPr indent="0" lvl="0" marL="0" rtl="0" algn="l">
              <a:spcBef>
                <a:spcPts val="0"/>
              </a:spcBef>
              <a:spcAft>
                <a:spcPts val="0"/>
              </a:spcAft>
              <a:buNone/>
            </a:pPr>
            <a:r>
              <a:rPr lang="en"/>
              <a:t>For </a:t>
            </a:r>
            <a:r>
              <a:rPr lang="en"/>
              <a:t>students</a:t>
            </a:r>
            <a:r>
              <a:rPr lang="en"/>
              <a:t> on academic suspension, meaning their cumulative GPA falls below 2.0 AND their semester GPA is also below 2.0, two options - sit out a </a:t>
            </a:r>
            <a:r>
              <a:rPr lang="en"/>
              <a:t>semester</a:t>
            </a:r>
            <a:r>
              <a:rPr lang="en"/>
              <a:t>, or take a lower course load and the 1 credit SAS 0201.</a:t>
            </a: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no one wanted to teach this course, no one wanted to work with these students - we inherited a course that was subpar -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t>“Based on their value in providing relevant information services in support of teaching, learning and research, academic libraries are pivotal to quality higher education by serving as a formidable support structure for at-risk students. Hence, as advocates of the 4IR, academic libraries will need to identify current challenges of at-risk students in the digital context and determine newer transformative programmes to help combat drop-out rates in HEIs.” (Lawal, 2021, p. 10)</a:t>
            </a:r>
            <a:endParaRPr/>
          </a:p>
          <a:p>
            <a:pPr indent="0" lvl="0" marL="0" rtl="0" algn="l">
              <a:spcBef>
                <a:spcPts val="120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f6e36f8b9c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f6e36f8b9c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4.jp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9.jpg"/><Relationship Id="rId4" Type="http://schemas.openxmlformats.org/officeDocument/2006/relationships/image" Target="../media/image28.png"/><Relationship Id="rId5"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jpg"/><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doi.org/10.1108/RSR-03-2016-0021" TargetMode="External"/><Relationship Id="rId4" Type="http://schemas.openxmlformats.org/officeDocument/2006/relationships/hyperlink" Target="https://doi.org/10.1108/RSR-03-2016-0021" TargetMode="External"/><Relationship Id="rId11" Type="http://schemas.openxmlformats.org/officeDocument/2006/relationships/hyperlink" Target="https://doi.org/10.1080/15228959.2017.1342584" TargetMode="External"/><Relationship Id="rId10" Type="http://schemas.openxmlformats.org/officeDocument/2006/relationships/hyperlink" Target="https://doi.org/10.1108/00907321311300884" TargetMode="External"/><Relationship Id="rId12" Type="http://schemas.openxmlformats.org/officeDocument/2006/relationships/hyperlink" Target="https://doi.org/10.1080/15228959.2017.1342584" TargetMode="External"/><Relationship Id="rId9" Type="http://schemas.openxmlformats.org/officeDocument/2006/relationships/hyperlink" Target="https://doi.org/10.1108/00907321311300884" TargetMode="External"/><Relationship Id="rId5" Type="http://schemas.openxmlformats.org/officeDocument/2006/relationships/hyperlink" Target="https://doi.org/10.25159/2663-659X/8789" TargetMode="External"/><Relationship Id="rId6" Type="http://schemas.openxmlformats.org/officeDocument/2006/relationships/hyperlink" Target="https://doi.org/10.25159/2663-659X/8789" TargetMode="External"/><Relationship Id="rId7" Type="http://schemas.openxmlformats.org/officeDocument/2006/relationships/hyperlink" Target="https://education.virginia.edu/news-stories/faculty-conversation-carol-tomlinson-differentiation" TargetMode="External"/><Relationship Id="rId8" Type="http://schemas.openxmlformats.org/officeDocument/2006/relationships/hyperlink" Target="https://education.virginia.edu/news-stories/faculty-conversation-carol-tomlinson-differentiation" TargetMode="External"/></Relationships>
</file>

<file path=ppt/slides/_rels/slide34.xml.rels><?xml version="1.0" encoding="UTF-8" standalone="yes"?><Relationships xmlns="http://schemas.openxmlformats.org/package/2006/relationships"><Relationship Id="rId11" Type="http://schemas.openxmlformats.org/officeDocument/2006/relationships/hyperlink" Target="https://www.flickr.com/photos/nhankamer/3569014691" TargetMode="External"/><Relationship Id="rId10" Type="http://schemas.openxmlformats.org/officeDocument/2006/relationships/hyperlink" Target="https://www.flickr.com/photos/number657/52279998184/" TargetMode="External"/><Relationship Id="rId13" Type="http://schemas.openxmlformats.org/officeDocument/2006/relationships/hyperlink" Target="https://www.flickr.com/photos/jcorduroy/3725077603/" TargetMode="External"/><Relationship Id="rId12" Type="http://schemas.openxmlformats.org/officeDocument/2006/relationships/hyperlink" Target="https://www.flickr.com/photos/bellatrix6/1308809966/" TargetMode="External"/><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www.hippopx.com" TargetMode="External"/><Relationship Id="rId4" Type="http://schemas.openxmlformats.org/officeDocument/2006/relationships/hyperlink" Target="http://www.pngkey.com" TargetMode="External"/><Relationship Id="rId9" Type="http://schemas.openxmlformats.org/officeDocument/2006/relationships/hyperlink" Target="https://www.flickr.com/photos/85567416@N03/22456119701/" TargetMode="External"/><Relationship Id="rId5" Type="http://schemas.openxmlformats.org/officeDocument/2006/relationships/hyperlink" Target="http://www.pngfind.com" TargetMode="External"/><Relationship Id="rId6" Type="http://schemas.openxmlformats.org/officeDocument/2006/relationships/hyperlink" Target="https://uafs.zenfolio.com/" TargetMode="External"/><Relationship Id="rId7" Type="http://schemas.openxmlformats.org/officeDocument/2006/relationships/hyperlink" Target="http://www.pexels.com" TargetMode="External"/><Relationship Id="rId8" Type="http://schemas.openxmlformats.org/officeDocument/2006/relationships/hyperlink" Target="https://commons.wikimedia.org/wiki/File:Candy_thermometer_002.jp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1.jp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3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3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1"/>
            <a:ext cx="7299161" cy="5143500"/>
          </a:xfrm>
          <a:prstGeom prst="rect">
            <a:avLst/>
          </a:prstGeom>
          <a:noFill/>
          <a:ln>
            <a:noFill/>
          </a:ln>
        </p:spPr>
      </p:pic>
      <p:sp>
        <p:nvSpPr>
          <p:cNvPr id="55" name="Google Shape;55;p13"/>
          <p:cNvSpPr/>
          <p:nvPr/>
        </p:nvSpPr>
        <p:spPr>
          <a:xfrm rot="5400000">
            <a:off x="4044917" y="55509"/>
            <a:ext cx="5165694" cy="5032476"/>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ph idx="1" type="subTitle"/>
          </p:nvPr>
        </p:nvSpPr>
        <p:spPr>
          <a:xfrm>
            <a:off x="5261925" y="2042200"/>
            <a:ext cx="3675000" cy="23496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400">
                <a:solidFill>
                  <a:schemeClr val="dk1"/>
                </a:solidFill>
                <a:latin typeface="Verdana"/>
                <a:ea typeface="Verdana"/>
                <a:cs typeface="Verdana"/>
                <a:sym typeface="Verdana"/>
              </a:rPr>
              <a:t>Empowering Students </a:t>
            </a:r>
            <a:endParaRPr sz="2400">
              <a:solidFill>
                <a:schemeClr val="dk1"/>
              </a:solidFill>
              <a:latin typeface="Verdana"/>
              <a:ea typeface="Verdana"/>
              <a:cs typeface="Verdana"/>
              <a:sym typeface="Verdana"/>
            </a:endParaRPr>
          </a:p>
          <a:p>
            <a:pPr indent="0" lvl="0" marL="0" rtl="0" algn="ctr">
              <a:lnSpc>
                <a:spcPct val="115000"/>
              </a:lnSpc>
              <a:spcBef>
                <a:spcPts val="0"/>
              </a:spcBef>
              <a:spcAft>
                <a:spcPts val="0"/>
              </a:spcAft>
              <a:buNone/>
            </a:pPr>
            <a:r>
              <a:rPr lang="en" sz="2400">
                <a:solidFill>
                  <a:schemeClr val="dk1"/>
                </a:solidFill>
                <a:latin typeface="Verdana"/>
                <a:ea typeface="Verdana"/>
                <a:cs typeface="Verdana"/>
                <a:sym typeface="Verdana"/>
              </a:rPr>
              <a:t>on Academic Suspension through </a:t>
            </a:r>
            <a:endParaRPr sz="2400">
              <a:solidFill>
                <a:schemeClr val="dk1"/>
              </a:solidFill>
              <a:latin typeface="Verdana"/>
              <a:ea typeface="Verdana"/>
              <a:cs typeface="Verdana"/>
              <a:sym typeface="Verdana"/>
            </a:endParaRPr>
          </a:p>
          <a:p>
            <a:pPr indent="0" lvl="0" marL="0" rtl="0" algn="ctr">
              <a:lnSpc>
                <a:spcPct val="115000"/>
              </a:lnSpc>
              <a:spcBef>
                <a:spcPts val="0"/>
              </a:spcBef>
              <a:spcAft>
                <a:spcPts val="0"/>
              </a:spcAft>
              <a:buClr>
                <a:schemeClr val="dk1"/>
              </a:buClr>
              <a:buSzPts val="1100"/>
              <a:buFont typeface="Arial"/>
              <a:buNone/>
            </a:pPr>
            <a:r>
              <a:rPr lang="en" sz="2400">
                <a:solidFill>
                  <a:schemeClr val="dk1"/>
                </a:solidFill>
                <a:latin typeface="Verdana"/>
                <a:ea typeface="Verdana"/>
                <a:cs typeface="Verdana"/>
                <a:sym typeface="Verdana"/>
              </a:rPr>
              <a:t>Differentiated Instruction</a:t>
            </a:r>
            <a:endParaRPr sz="2400">
              <a:latin typeface="Verdana"/>
              <a:ea typeface="Verdana"/>
              <a:cs typeface="Verdana"/>
              <a:sym typeface="Verdana"/>
            </a:endParaRPr>
          </a:p>
        </p:txBody>
      </p:sp>
      <p:sp>
        <p:nvSpPr>
          <p:cNvPr id="57" name="Google Shape;57;p13"/>
          <p:cNvSpPr txBox="1"/>
          <p:nvPr>
            <p:ph type="ctrTitle"/>
          </p:nvPr>
        </p:nvSpPr>
        <p:spPr>
          <a:xfrm>
            <a:off x="4607425" y="925100"/>
            <a:ext cx="4669800" cy="998700"/>
          </a:xfrm>
          <a:prstGeom prst="rect">
            <a:avLst/>
          </a:prstGeom>
        </p:spPr>
        <p:txBody>
          <a:bodyPr anchorCtr="0" anchor="b" bIns="91425" lIns="91425" spcFirstLastPara="1" rIns="91425" wrap="square" tIns="91425">
            <a:normAutofit/>
          </a:bodyPr>
          <a:lstStyle/>
          <a:p>
            <a:pPr indent="0" lvl="0" marL="0" rtl="0" algn="ctr">
              <a:lnSpc>
                <a:spcPct val="115000"/>
              </a:lnSpc>
              <a:spcBef>
                <a:spcPts val="0"/>
              </a:spcBef>
              <a:spcAft>
                <a:spcPts val="0"/>
              </a:spcAft>
              <a:buClr>
                <a:schemeClr val="dk1"/>
              </a:buClr>
              <a:buSzPts val="1100"/>
              <a:buFont typeface="Arial"/>
              <a:buNone/>
            </a:pPr>
            <a:r>
              <a:rPr lang="en" sz="3300">
                <a:latin typeface="Lexend"/>
                <a:ea typeface="Lexend"/>
                <a:cs typeface="Lexend"/>
                <a:sym typeface="Lexend"/>
              </a:rPr>
              <a:t>Yes You Candy!</a:t>
            </a:r>
            <a:endParaRPr sz="7400">
              <a:latin typeface="Lexend"/>
              <a:ea typeface="Lexend"/>
              <a:cs typeface="Lexend"/>
              <a:sym typeface="Lexen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2"/>
          <p:cNvSpPr txBox="1"/>
          <p:nvPr>
            <p:ph type="title"/>
          </p:nvPr>
        </p:nvSpPr>
        <p:spPr>
          <a:xfrm>
            <a:off x="3315525" y="445025"/>
            <a:ext cx="5516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Poor Academic Performance</a:t>
            </a:r>
            <a:endParaRPr/>
          </a:p>
        </p:txBody>
      </p:sp>
      <p:sp>
        <p:nvSpPr>
          <p:cNvPr id="140" name="Google Shape;140;p22"/>
          <p:cNvSpPr txBox="1"/>
          <p:nvPr>
            <p:ph idx="1" type="body"/>
          </p:nvPr>
        </p:nvSpPr>
        <p:spPr>
          <a:xfrm>
            <a:off x="3315525" y="1152475"/>
            <a:ext cx="55167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Socio-economic pressures</a:t>
            </a:r>
            <a:endParaRPr/>
          </a:p>
          <a:p>
            <a:pPr indent="-342900" lvl="0" marL="457200" rtl="0" algn="l">
              <a:spcBef>
                <a:spcPts val="0"/>
              </a:spcBef>
              <a:spcAft>
                <a:spcPts val="0"/>
              </a:spcAft>
              <a:buSzPts val="1800"/>
              <a:buChar char="●"/>
            </a:pPr>
            <a:r>
              <a:rPr lang="en"/>
              <a:t>Mental health challenges</a:t>
            </a:r>
            <a:endParaRPr/>
          </a:p>
          <a:p>
            <a:pPr indent="-342900" lvl="0" marL="457200" rtl="0" algn="l">
              <a:spcBef>
                <a:spcPts val="0"/>
              </a:spcBef>
              <a:spcAft>
                <a:spcPts val="0"/>
              </a:spcAft>
              <a:buSzPts val="1800"/>
              <a:buChar char="●"/>
            </a:pPr>
            <a:r>
              <a:rPr lang="en"/>
              <a:t>Inadequate K-12 preparation</a:t>
            </a:r>
            <a:endParaRPr/>
          </a:p>
          <a:p>
            <a:pPr indent="-342900" lvl="0" marL="457200" rtl="0" algn="l">
              <a:spcBef>
                <a:spcPts val="0"/>
              </a:spcBef>
              <a:spcAft>
                <a:spcPts val="0"/>
              </a:spcAft>
              <a:buSzPts val="1800"/>
              <a:buChar char="●"/>
            </a:pPr>
            <a:r>
              <a:rPr lang="en"/>
              <a:t>Single-parent</a:t>
            </a:r>
            <a:endParaRPr/>
          </a:p>
          <a:p>
            <a:pPr indent="-342900" lvl="0" marL="457200" rtl="0" algn="l">
              <a:spcBef>
                <a:spcPts val="0"/>
              </a:spcBef>
              <a:spcAft>
                <a:spcPts val="0"/>
              </a:spcAft>
              <a:buSzPts val="1800"/>
              <a:buChar char="●"/>
            </a:pPr>
            <a:r>
              <a:rPr lang="en"/>
              <a:t>Housing/food insecurity</a:t>
            </a:r>
            <a:endParaRPr/>
          </a:p>
          <a:p>
            <a:pPr indent="-342900" lvl="0" marL="457200" rtl="0" algn="l">
              <a:spcBef>
                <a:spcPts val="0"/>
              </a:spcBef>
              <a:spcAft>
                <a:spcPts val="0"/>
              </a:spcAft>
              <a:buSzPts val="1800"/>
              <a:buChar char="●"/>
            </a:pPr>
            <a:r>
              <a:rPr lang="en"/>
              <a:t>Lack of motivation</a:t>
            </a:r>
            <a:endParaRPr/>
          </a:p>
          <a:p>
            <a:pPr indent="-342900" lvl="0" marL="457200" rtl="0" algn="l">
              <a:spcBef>
                <a:spcPts val="0"/>
              </a:spcBef>
              <a:spcAft>
                <a:spcPts val="0"/>
              </a:spcAft>
              <a:buSzPts val="1800"/>
              <a:buChar char="●"/>
            </a:pPr>
            <a:r>
              <a:rPr lang="en"/>
              <a:t>Lack of focus</a:t>
            </a:r>
            <a:endParaRPr/>
          </a:p>
        </p:txBody>
      </p:sp>
      <p:pic>
        <p:nvPicPr>
          <p:cNvPr id="141" name="Google Shape;141;p22"/>
          <p:cNvPicPr preferRelativeResize="0"/>
          <p:nvPr/>
        </p:nvPicPr>
        <p:blipFill rotWithShape="1">
          <a:blip r:embed="rId3">
            <a:alphaModFix/>
          </a:blip>
          <a:srcRect b="38382" l="20990" r="20522" t="28296"/>
          <a:stretch/>
        </p:blipFill>
        <p:spPr>
          <a:xfrm rot="5400000">
            <a:off x="-1611687" y="1611687"/>
            <a:ext cx="5195299" cy="1971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3"/>
          <p:cNvPicPr preferRelativeResize="0"/>
          <p:nvPr/>
        </p:nvPicPr>
        <p:blipFill rotWithShape="1">
          <a:blip r:embed="rId3">
            <a:alphaModFix amt="26000"/>
          </a:blip>
          <a:srcRect b="24998" l="0" r="0" t="0"/>
          <a:stretch/>
        </p:blipFill>
        <p:spPr>
          <a:xfrm>
            <a:off x="0" y="0"/>
            <a:ext cx="9144000" cy="5143500"/>
          </a:xfrm>
          <a:prstGeom prst="rect">
            <a:avLst/>
          </a:prstGeom>
          <a:noFill/>
          <a:ln>
            <a:noFill/>
          </a:ln>
        </p:spPr>
      </p:pic>
      <p:sp>
        <p:nvSpPr>
          <p:cNvPr id="147" name="Google Shape;147;p23"/>
          <p:cNvSpPr/>
          <p:nvPr/>
        </p:nvSpPr>
        <p:spPr>
          <a:xfrm>
            <a:off x="358850" y="343900"/>
            <a:ext cx="8473500" cy="439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3"/>
          <p:cNvSpPr txBox="1"/>
          <p:nvPr>
            <p:ph type="title"/>
          </p:nvPr>
        </p:nvSpPr>
        <p:spPr>
          <a:xfrm>
            <a:off x="464100" y="521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Differentiated Instruction</a:t>
            </a:r>
            <a:endParaRPr/>
          </a:p>
        </p:txBody>
      </p:sp>
      <p:sp>
        <p:nvSpPr>
          <p:cNvPr id="149" name="Google Shape;149;p23"/>
          <p:cNvSpPr txBox="1"/>
          <p:nvPr>
            <p:ph idx="1" type="body"/>
          </p:nvPr>
        </p:nvSpPr>
        <p:spPr>
          <a:xfrm>
            <a:off x="464100" y="121062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Center individual learners’ needs</a:t>
            </a:r>
            <a:endParaRPr/>
          </a:p>
          <a:p>
            <a:pPr indent="-342900" lvl="0" marL="457200" rtl="0" algn="l">
              <a:spcBef>
                <a:spcPts val="0"/>
              </a:spcBef>
              <a:spcAft>
                <a:spcPts val="0"/>
              </a:spcAft>
              <a:buSzPts val="1800"/>
              <a:buChar char="●"/>
            </a:pPr>
            <a:r>
              <a:rPr lang="en"/>
              <a:t>“Teach with individuals and content in mind.”</a:t>
            </a:r>
            <a:endParaRPr/>
          </a:p>
          <a:p>
            <a:pPr indent="-342900" lvl="0" marL="457200" rtl="0" algn="l">
              <a:spcBef>
                <a:spcPts val="0"/>
              </a:spcBef>
              <a:spcAft>
                <a:spcPts val="0"/>
              </a:spcAft>
              <a:buSzPts val="1800"/>
              <a:buChar char="●"/>
            </a:pPr>
            <a:r>
              <a:rPr lang="en"/>
              <a:t>Moving away from one-size fits all.</a:t>
            </a:r>
            <a:endParaRPr/>
          </a:p>
          <a:p>
            <a:pPr indent="-342900" lvl="0" marL="457200" rtl="0" algn="l">
              <a:spcBef>
                <a:spcPts val="0"/>
              </a:spcBef>
              <a:spcAft>
                <a:spcPts val="0"/>
              </a:spcAft>
              <a:buSzPts val="1800"/>
              <a:buChar char="●"/>
            </a:pPr>
            <a:r>
              <a:rPr lang="en"/>
              <a:t>Tasks are tailored to individual needs, but learning outcomes remain the same.</a:t>
            </a:r>
            <a:endParaRPr/>
          </a:p>
          <a:p>
            <a:pPr indent="0" lvl="0" marL="0" rtl="0" algn="l">
              <a:spcBef>
                <a:spcPts val="1200"/>
              </a:spcBef>
              <a:spcAft>
                <a:spcPts val="120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4"/>
          <p:cNvPicPr preferRelativeResize="0"/>
          <p:nvPr/>
        </p:nvPicPr>
        <p:blipFill>
          <a:blip r:embed="rId3">
            <a:alphaModFix/>
          </a:blip>
          <a:stretch>
            <a:fillRect/>
          </a:stretch>
        </p:blipFill>
        <p:spPr>
          <a:xfrm>
            <a:off x="2209800" y="1847850"/>
            <a:ext cx="6934200" cy="3295650"/>
          </a:xfrm>
          <a:prstGeom prst="rect">
            <a:avLst/>
          </a:prstGeom>
          <a:noFill/>
          <a:ln>
            <a:noFill/>
          </a:ln>
        </p:spPr>
      </p:pic>
      <p:sp>
        <p:nvSpPr>
          <p:cNvPr id="155" name="Google Shape;155;p24"/>
          <p:cNvSpPr txBox="1"/>
          <p:nvPr>
            <p:ph type="title"/>
          </p:nvPr>
        </p:nvSpPr>
        <p:spPr>
          <a:xfrm>
            <a:off x="311700" y="411700"/>
            <a:ext cx="8520600" cy="11574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000">
                <a:latin typeface="Verdana"/>
                <a:ea typeface="Verdana"/>
                <a:cs typeface="Verdana"/>
                <a:sym typeface="Verdana"/>
              </a:rPr>
              <a:t>Confectioners: </a:t>
            </a:r>
            <a:endParaRPr sz="2000">
              <a:latin typeface="Verdana"/>
              <a:ea typeface="Verdana"/>
              <a:cs typeface="Verdana"/>
              <a:sym typeface="Verdana"/>
            </a:endParaRPr>
          </a:p>
          <a:p>
            <a:pPr indent="0" lvl="0" marL="0" rtl="0" algn="l">
              <a:lnSpc>
                <a:spcPct val="115000"/>
              </a:lnSpc>
              <a:spcBef>
                <a:spcPts val="0"/>
              </a:spcBef>
              <a:spcAft>
                <a:spcPts val="0"/>
              </a:spcAft>
              <a:buNone/>
            </a:pPr>
            <a:r>
              <a:rPr lang="en" sz="2000">
                <a:latin typeface="Verdana"/>
                <a:ea typeface="Verdana"/>
                <a:cs typeface="Verdana"/>
                <a:sym typeface="Verdana"/>
              </a:rPr>
              <a:t>Overview of the SAS 0201 </a:t>
            </a:r>
            <a:endParaRPr sz="2000">
              <a:latin typeface="Verdana"/>
              <a:ea typeface="Verdana"/>
              <a:cs typeface="Verdana"/>
              <a:sym typeface="Verdana"/>
            </a:endParaRPr>
          </a:p>
          <a:p>
            <a:pPr indent="0" lvl="0" marL="0" rtl="0" algn="l">
              <a:lnSpc>
                <a:spcPct val="115000"/>
              </a:lnSpc>
              <a:spcBef>
                <a:spcPts val="0"/>
              </a:spcBef>
              <a:spcAft>
                <a:spcPts val="0"/>
              </a:spcAft>
              <a:buNone/>
            </a:pPr>
            <a:r>
              <a:rPr lang="en" sz="2000">
                <a:latin typeface="Verdana"/>
                <a:ea typeface="Verdana"/>
                <a:cs typeface="Verdana"/>
                <a:sym typeface="Verdana"/>
              </a:rPr>
              <a:t>Curriculum, Assignments, and Assessments</a:t>
            </a:r>
            <a:endParaRPr sz="2000">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It Wasn’t To Our Taste</a:t>
            </a:r>
            <a:endParaRPr/>
          </a:p>
        </p:txBody>
      </p:sp>
      <p:sp>
        <p:nvSpPr>
          <p:cNvPr id="161" name="Google Shape;161;p25"/>
          <p:cNvSpPr txBox="1"/>
          <p:nvPr>
            <p:ph idx="1" type="body"/>
          </p:nvPr>
        </p:nvSpPr>
        <p:spPr>
          <a:xfrm>
            <a:off x="311700" y="1152475"/>
            <a:ext cx="8520600" cy="2169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Disorganized syllabus</a:t>
            </a:r>
            <a:endParaRPr/>
          </a:p>
          <a:p>
            <a:pPr indent="-342900" lvl="0" marL="457200" rtl="0" algn="l">
              <a:spcBef>
                <a:spcPts val="0"/>
              </a:spcBef>
              <a:spcAft>
                <a:spcPts val="0"/>
              </a:spcAft>
              <a:buSzPts val="1800"/>
              <a:buChar char="●"/>
            </a:pPr>
            <a:r>
              <a:rPr lang="en"/>
              <a:t>Condescending learning outcomes </a:t>
            </a:r>
            <a:endParaRPr/>
          </a:p>
          <a:p>
            <a:pPr indent="-342900" lvl="0" marL="457200" rtl="0" algn="l">
              <a:spcBef>
                <a:spcPts val="0"/>
              </a:spcBef>
              <a:spcAft>
                <a:spcPts val="0"/>
              </a:spcAft>
              <a:buSzPts val="1800"/>
              <a:buChar char="●"/>
            </a:pPr>
            <a:r>
              <a:rPr lang="en"/>
              <a:t>Generic </a:t>
            </a:r>
            <a:r>
              <a:rPr lang="en"/>
              <a:t>assignments</a:t>
            </a:r>
            <a:endParaRPr/>
          </a:p>
        </p:txBody>
      </p:sp>
      <p:pic>
        <p:nvPicPr>
          <p:cNvPr id="162" name="Google Shape;162;p25"/>
          <p:cNvPicPr preferRelativeResize="0"/>
          <p:nvPr/>
        </p:nvPicPr>
        <p:blipFill rotWithShape="1">
          <a:blip r:embed="rId3">
            <a:alphaModFix/>
          </a:blip>
          <a:srcRect b="0" l="74971" r="0" t="0"/>
          <a:stretch/>
        </p:blipFill>
        <p:spPr>
          <a:xfrm rot="-5400000">
            <a:off x="3735450" y="-286725"/>
            <a:ext cx="1716975" cy="91878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grpSp>
        <p:nvGrpSpPr>
          <p:cNvPr id="167" name="Google Shape;167;p26"/>
          <p:cNvGrpSpPr/>
          <p:nvPr/>
        </p:nvGrpSpPr>
        <p:grpSpPr>
          <a:xfrm>
            <a:off x="1444775" y="-142025"/>
            <a:ext cx="6254442" cy="5285524"/>
            <a:chOff x="1444775" y="-142025"/>
            <a:chExt cx="6254442" cy="5285524"/>
          </a:xfrm>
        </p:grpSpPr>
        <p:grpSp>
          <p:nvGrpSpPr>
            <p:cNvPr id="168" name="Google Shape;168;p26"/>
            <p:cNvGrpSpPr/>
            <p:nvPr/>
          </p:nvGrpSpPr>
          <p:grpSpPr>
            <a:xfrm>
              <a:off x="1444775" y="-142025"/>
              <a:ext cx="6254442" cy="5285524"/>
              <a:chOff x="1444775" y="-142025"/>
              <a:chExt cx="6254442" cy="5285524"/>
            </a:xfrm>
          </p:grpSpPr>
          <p:pic>
            <p:nvPicPr>
              <p:cNvPr id="169" name="Google Shape;169;p26"/>
              <p:cNvPicPr preferRelativeResize="0"/>
              <p:nvPr/>
            </p:nvPicPr>
            <p:blipFill>
              <a:blip r:embed="rId3">
                <a:alphaModFix/>
              </a:blip>
              <a:stretch>
                <a:fillRect/>
              </a:stretch>
            </p:blipFill>
            <p:spPr>
              <a:xfrm>
                <a:off x="1444775" y="-142025"/>
                <a:ext cx="6254442" cy="5285524"/>
              </a:xfrm>
              <a:prstGeom prst="rect">
                <a:avLst/>
              </a:prstGeom>
              <a:noFill/>
              <a:ln>
                <a:noFill/>
              </a:ln>
            </p:spPr>
          </p:pic>
          <p:pic>
            <p:nvPicPr>
              <p:cNvPr id="170" name="Google Shape;170;p26"/>
              <p:cNvPicPr preferRelativeResize="0"/>
              <p:nvPr/>
            </p:nvPicPr>
            <p:blipFill>
              <a:blip r:embed="rId4">
                <a:alphaModFix/>
              </a:blip>
              <a:stretch>
                <a:fillRect/>
              </a:stretch>
            </p:blipFill>
            <p:spPr>
              <a:xfrm>
                <a:off x="2512102" y="1243900"/>
                <a:ext cx="1330575" cy="333375"/>
              </a:xfrm>
              <a:prstGeom prst="rect">
                <a:avLst/>
              </a:prstGeom>
              <a:noFill/>
              <a:ln>
                <a:noFill/>
              </a:ln>
            </p:spPr>
          </p:pic>
          <p:pic>
            <p:nvPicPr>
              <p:cNvPr id="171" name="Google Shape;171;p26"/>
              <p:cNvPicPr preferRelativeResize="0"/>
              <p:nvPr/>
            </p:nvPicPr>
            <p:blipFill>
              <a:blip r:embed="rId5">
                <a:alphaModFix/>
              </a:blip>
              <a:stretch>
                <a:fillRect/>
              </a:stretch>
            </p:blipFill>
            <p:spPr>
              <a:xfrm>
                <a:off x="2311675" y="2900700"/>
                <a:ext cx="1028700" cy="207725"/>
              </a:xfrm>
              <a:prstGeom prst="rect">
                <a:avLst/>
              </a:prstGeom>
              <a:noFill/>
              <a:ln>
                <a:noFill/>
              </a:ln>
            </p:spPr>
          </p:pic>
        </p:grpSp>
        <p:pic>
          <p:nvPicPr>
            <p:cNvPr id="172" name="Google Shape;172;p26"/>
            <p:cNvPicPr preferRelativeResize="0"/>
            <p:nvPr/>
          </p:nvPicPr>
          <p:blipFill>
            <a:blip r:embed="rId6">
              <a:alphaModFix/>
            </a:blip>
            <a:stretch>
              <a:fillRect/>
            </a:stretch>
          </p:blipFill>
          <p:spPr>
            <a:xfrm rot="10800000">
              <a:off x="4074975" y="1884675"/>
              <a:ext cx="1023675" cy="239850"/>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7"/>
          <p:cNvPicPr preferRelativeResize="0"/>
          <p:nvPr/>
        </p:nvPicPr>
        <p:blipFill>
          <a:blip r:embed="rId3">
            <a:alphaModFix/>
          </a:blip>
          <a:stretch>
            <a:fillRect/>
          </a:stretch>
        </p:blipFill>
        <p:spPr>
          <a:xfrm>
            <a:off x="1507975" y="152400"/>
            <a:ext cx="6128054" cy="483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8"/>
          <p:cNvSpPr txBox="1"/>
          <p:nvPr>
            <p:ph type="title"/>
          </p:nvPr>
        </p:nvSpPr>
        <p:spPr>
          <a:xfrm>
            <a:off x="2601650" y="445025"/>
            <a:ext cx="6230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Stale </a:t>
            </a:r>
            <a:r>
              <a:rPr lang="en"/>
              <a:t>Assignments</a:t>
            </a:r>
            <a:endParaRPr/>
          </a:p>
        </p:txBody>
      </p:sp>
      <p:sp>
        <p:nvSpPr>
          <p:cNvPr id="183" name="Google Shape;183;p28"/>
          <p:cNvSpPr txBox="1"/>
          <p:nvPr>
            <p:ph idx="1" type="body"/>
          </p:nvPr>
        </p:nvSpPr>
        <p:spPr>
          <a:xfrm>
            <a:off x="2601650" y="1152475"/>
            <a:ext cx="62307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Blackboard discussion boards</a:t>
            </a:r>
            <a:endParaRPr/>
          </a:p>
          <a:p>
            <a:pPr indent="-342900" lvl="0" marL="457200" rtl="0" algn="l">
              <a:spcBef>
                <a:spcPts val="0"/>
              </a:spcBef>
              <a:spcAft>
                <a:spcPts val="0"/>
              </a:spcAft>
              <a:buSzPts val="1800"/>
              <a:buChar char="●"/>
            </a:pPr>
            <a:r>
              <a:rPr lang="en"/>
              <a:t>Library scavenger hunt</a:t>
            </a:r>
            <a:endParaRPr/>
          </a:p>
          <a:p>
            <a:pPr indent="-317500" lvl="1" marL="914400" rtl="0" algn="l">
              <a:spcBef>
                <a:spcPts val="0"/>
              </a:spcBef>
              <a:spcAft>
                <a:spcPts val="0"/>
              </a:spcAft>
              <a:buSzPts val="1400"/>
              <a:buChar char="○"/>
            </a:pPr>
            <a:r>
              <a:rPr lang="en"/>
              <a:t>“For how long can you check out a book?”</a:t>
            </a:r>
            <a:endParaRPr/>
          </a:p>
          <a:p>
            <a:pPr indent="-317500" lvl="1" marL="914400" rtl="0" algn="l">
              <a:spcBef>
                <a:spcPts val="0"/>
              </a:spcBef>
              <a:spcAft>
                <a:spcPts val="0"/>
              </a:spcAft>
              <a:buSzPts val="1400"/>
              <a:buChar char="○"/>
            </a:pPr>
            <a:r>
              <a:rPr lang="en"/>
              <a:t>“Where is the 24 Hour Study Area?”</a:t>
            </a:r>
            <a:endParaRPr/>
          </a:p>
          <a:p>
            <a:pPr indent="-317500" lvl="1" marL="914400" rtl="0" algn="l">
              <a:spcBef>
                <a:spcPts val="0"/>
              </a:spcBef>
              <a:spcAft>
                <a:spcPts val="0"/>
              </a:spcAft>
              <a:buSzPts val="1400"/>
              <a:buChar char="○"/>
            </a:pPr>
            <a:r>
              <a:rPr lang="en"/>
              <a:t>“Locate the current issue of Time Magazine. What is the cover story? (You may have to Google this.)”</a:t>
            </a:r>
            <a:endParaRPr/>
          </a:p>
          <a:p>
            <a:pPr indent="-317500" lvl="1" marL="914400" rtl="0" algn="l">
              <a:spcBef>
                <a:spcPts val="0"/>
              </a:spcBef>
              <a:spcAft>
                <a:spcPts val="0"/>
              </a:spcAft>
              <a:buSzPts val="1400"/>
              <a:buChar char="○"/>
            </a:pPr>
            <a:r>
              <a:rPr lang="en"/>
              <a:t>“Where are the printers located?”</a:t>
            </a:r>
            <a:endParaRPr/>
          </a:p>
          <a:p>
            <a:pPr indent="-317500" lvl="1" marL="914400" rtl="0" algn="l">
              <a:spcBef>
                <a:spcPts val="0"/>
              </a:spcBef>
              <a:spcAft>
                <a:spcPts val="0"/>
              </a:spcAft>
              <a:buSzPts val="1400"/>
              <a:buChar char="○"/>
            </a:pPr>
            <a:r>
              <a:rPr lang="en"/>
              <a:t>“Introduce yourself to a librarian. (Take a </a:t>
            </a:r>
            <a:r>
              <a:rPr lang="en"/>
              <a:t>selfie</a:t>
            </a:r>
            <a:r>
              <a:rPr lang="en"/>
              <a:t> for proof, if they are ok with this).”</a:t>
            </a:r>
            <a:endParaRPr/>
          </a:p>
        </p:txBody>
      </p:sp>
      <p:pic>
        <p:nvPicPr>
          <p:cNvPr id="184" name="Google Shape;184;p28"/>
          <p:cNvPicPr preferRelativeResize="0"/>
          <p:nvPr/>
        </p:nvPicPr>
        <p:blipFill rotWithShape="1">
          <a:blip r:embed="rId3">
            <a:alphaModFix/>
          </a:blip>
          <a:srcRect b="0" l="68998" r="0" t="0"/>
          <a:stretch/>
        </p:blipFill>
        <p:spPr>
          <a:xfrm>
            <a:off x="0" y="0"/>
            <a:ext cx="2391899"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29"/>
          <p:cNvPicPr preferRelativeResize="0"/>
          <p:nvPr/>
        </p:nvPicPr>
        <p:blipFill rotWithShape="1">
          <a:blip r:embed="rId3">
            <a:alphaModFix/>
          </a:blip>
          <a:srcRect b="0" l="0" r="43547" t="0"/>
          <a:stretch/>
        </p:blipFill>
        <p:spPr>
          <a:xfrm>
            <a:off x="6976049" y="0"/>
            <a:ext cx="2167949" cy="5143500"/>
          </a:xfrm>
          <a:prstGeom prst="rect">
            <a:avLst/>
          </a:prstGeom>
          <a:noFill/>
          <a:ln>
            <a:noFill/>
          </a:ln>
        </p:spPr>
      </p:pic>
      <p:sp>
        <p:nvSpPr>
          <p:cNvPr id="190" name="Google Shape;190;p29"/>
          <p:cNvSpPr/>
          <p:nvPr/>
        </p:nvSpPr>
        <p:spPr>
          <a:xfrm rot="-5400000">
            <a:off x="3556047" y="1739149"/>
            <a:ext cx="6557004" cy="1665198"/>
          </a:xfrm>
          <a:prstGeom prst="flowChartDocumen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9"/>
          <p:cNvSpPr txBox="1"/>
          <p:nvPr>
            <p:ph type="title"/>
          </p:nvPr>
        </p:nvSpPr>
        <p:spPr>
          <a:xfrm>
            <a:off x="311700" y="445025"/>
            <a:ext cx="6664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Adjusting the </a:t>
            </a:r>
            <a:r>
              <a:rPr lang="en"/>
              <a:t>Recipe</a:t>
            </a:r>
            <a:endParaRPr/>
          </a:p>
        </p:txBody>
      </p:sp>
      <p:sp>
        <p:nvSpPr>
          <p:cNvPr id="192" name="Google Shape;192;p29"/>
          <p:cNvSpPr txBox="1"/>
          <p:nvPr>
            <p:ph idx="1" type="body"/>
          </p:nvPr>
        </p:nvSpPr>
        <p:spPr>
          <a:xfrm>
            <a:off x="311700" y="1152475"/>
            <a:ext cx="66645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Created a stuctured syllabus</a:t>
            </a:r>
            <a:endParaRPr/>
          </a:p>
          <a:p>
            <a:pPr indent="-342900" lvl="0" marL="457200" rtl="0" algn="l">
              <a:spcBef>
                <a:spcPts val="0"/>
              </a:spcBef>
              <a:spcAft>
                <a:spcPts val="0"/>
              </a:spcAft>
              <a:buSzPts val="1800"/>
              <a:buChar char="●"/>
            </a:pPr>
            <a:r>
              <a:rPr lang="en"/>
              <a:t>Learning outcomes are still in place*</a:t>
            </a:r>
            <a:endParaRPr/>
          </a:p>
          <a:p>
            <a:pPr indent="-342900" lvl="0" marL="457200" rtl="0" algn="l">
              <a:spcBef>
                <a:spcPts val="0"/>
              </a:spcBef>
              <a:spcAft>
                <a:spcPts val="0"/>
              </a:spcAft>
              <a:buSzPts val="1800"/>
              <a:buChar char="●"/>
            </a:pPr>
            <a:r>
              <a:rPr lang="en"/>
              <a:t>Regular assessment</a:t>
            </a:r>
            <a:endParaRPr/>
          </a:p>
          <a:p>
            <a:pPr indent="-342900" lvl="0" marL="457200" rtl="0" algn="l">
              <a:spcBef>
                <a:spcPts val="0"/>
              </a:spcBef>
              <a:spcAft>
                <a:spcPts val="0"/>
              </a:spcAft>
              <a:buSzPts val="1800"/>
              <a:buChar char="●"/>
            </a:pPr>
            <a:r>
              <a:rPr lang="en"/>
              <a:t>Created a “menu” of assignments</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193" name="Google Shape;193;p29"/>
          <p:cNvSpPr txBox="1"/>
          <p:nvPr/>
        </p:nvSpPr>
        <p:spPr>
          <a:xfrm>
            <a:off x="538275" y="2751175"/>
            <a:ext cx="6579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dk2"/>
                </a:solidFill>
              </a:rPr>
              <a:t>*a future goal is to address the Learning Outcomes</a:t>
            </a:r>
            <a:endParaRPr>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Measuring the Temperature</a:t>
            </a:r>
            <a:endParaRPr/>
          </a:p>
        </p:txBody>
      </p:sp>
      <p:sp>
        <p:nvSpPr>
          <p:cNvPr id="199" name="Google Shape;199;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Self-Assessment</a:t>
            </a:r>
            <a:endParaRPr/>
          </a:p>
          <a:p>
            <a:pPr indent="-342900" lvl="0" marL="457200" rtl="0" algn="l">
              <a:spcBef>
                <a:spcPts val="0"/>
              </a:spcBef>
              <a:spcAft>
                <a:spcPts val="0"/>
              </a:spcAft>
              <a:buSzPts val="1800"/>
              <a:buChar char="●"/>
            </a:pPr>
            <a:r>
              <a:rPr lang="en"/>
              <a:t>Goal setting</a:t>
            </a:r>
            <a:endParaRPr/>
          </a:p>
          <a:p>
            <a:pPr indent="-342900" lvl="0" marL="457200" rtl="0" algn="l">
              <a:spcBef>
                <a:spcPts val="0"/>
              </a:spcBef>
              <a:spcAft>
                <a:spcPts val="0"/>
              </a:spcAft>
              <a:buSzPts val="1800"/>
              <a:buChar char="●"/>
            </a:pPr>
            <a:r>
              <a:rPr lang="en"/>
              <a:t>Reflections on tasks</a:t>
            </a:r>
            <a:endParaRPr/>
          </a:p>
          <a:p>
            <a:pPr indent="-342900" lvl="0" marL="457200" rtl="0" algn="l">
              <a:spcBef>
                <a:spcPts val="0"/>
              </a:spcBef>
              <a:spcAft>
                <a:spcPts val="0"/>
              </a:spcAft>
              <a:buSzPts val="1800"/>
              <a:buChar char="●"/>
            </a:pPr>
            <a:r>
              <a:rPr lang="en"/>
              <a:t>One-on-one meetings</a:t>
            </a:r>
            <a:endParaRPr/>
          </a:p>
          <a:p>
            <a:pPr indent="-342900" lvl="0" marL="457200" rtl="0" algn="l">
              <a:spcBef>
                <a:spcPts val="0"/>
              </a:spcBef>
              <a:spcAft>
                <a:spcPts val="0"/>
              </a:spcAft>
              <a:buSzPts val="1800"/>
              <a:buChar char="●"/>
            </a:pPr>
            <a:r>
              <a:rPr lang="en"/>
              <a:t>Final </a:t>
            </a:r>
            <a:r>
              <a:rPr lang="en"/>
              <a:t>reflection</a:t>
            </a:r>
            <a:r>
              <a:rPr lang="en"/>
              <a:t> paper</a:t>
            </a:r>
            <a:endParaRPr/>
          </a:p>
        </p:txBody>
      </p:sp>
      <p:pic>
        <p:nvPicPr>
          <p:cNvPr id="200" name="Google Shape;200;p30"/>
          <p:cNvPicPr preferRelativeResize="0"/>
          <p:nvPr/>
        </p:nvPicPr>
        <p:blipFill>
          <a:blip r:embed="rId3">
            <a:alphaModFix/>
          </a:blip>
          <a:stretch>
            <a:fillRect/>
          </a:stretch>
        </p:blipFill>
        <p:spPr>
          <a:xfrm>
            <a:off x="6528199" y="2541875"/>
            <a:ext cx="3019525" cy="27306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31"/>
          <p:cNvPicPr preferRelativeResize="0"/>
          <p:nvPr/>
        </p:nvPicPr>
        <p:blipFill>
          <a:blip r:embed="rId3">
            <a:alphaModFix/>
          </a:blip>
          <a:stretch>
            <a:fillRect/>
          </a:stretch>
        </p:blipFill>
        <p:spPr>
          <a:xfrm>
            <a:off x="212200" y="100075"/>
            <a:ext cx="8009979" cy="4838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4096850" y="1103688"/>
            <a:ext cx="950300" cy="1677700"/>
          </a:xfrm>
          <a:prstGeom prst="rect">
            <a:avLst/>
          </a:prstGeom>
          <a:noFill/>
          <a:ln>
            <a:noFill/>
          </a:ln>
        </p:spPr>
      </p:pic>
      <p:pic>
        <p:nvPicPr>
          <p:cNvPr id="63" name="Google Shape;63;p14"/>
          <p:cNvPicPr preferRelativeResize="0"/>
          <p:nvPr/>
        </p:nvPicPr>
        <p:blipFill>
          <a:blip r:embed="rId4">
            <a:alphaModFix/>
          </a:blip>
          <a:stretch>
            <a:fillRect/>
          </a:stretch>
        </p:blipFill>
        <p:spPr>
          <a:xfrm>
            <a:off x="7133825" y="1113502"/>
            <a:ext cx="950299" cy="1679736"/>
          </a:xfrm>
          <a:prstGeom prst="rect">
            <a:avLst/>
          </a:prstGeom>
          <a:noFill/>
          <a:ln>
            <a:noFill/>
          </a:ln>
        </p:spPr>
      </p:pic>
      <p:pic>
        <p:nvPicPr>
          <p:cNvPr id="64" name="Google Shape;64;p14"/>
          <p:cNvPicPr preferRelativeResize="0"/>
          <p:nvPr/>
        </p:nvPicPr>
        <p:blipFill>
          <a:blip r:embed="rId5">
            <a:alphaModFix/>
          </a:blip>
          <a:stretch>
            <a:fillRect/>
          </a:stretch>
        </p:blipFill>
        <p:spPr>
          <a:xfrm>
            <a:off x="1252825" y="1115964"/>
            <a:ext cx="950300" cy="1674774"/>
          </a:xfrm>
          <a:prstGeom prst="rect">
            <a:avLst/>
          </a:prstGeom>
          <a:noFill/>
          <a:ln>
            <a:noFill/>
          </a:ln>
        </p:spPr>
      </p:pic>
      <p:sp>
        <p:nvSpPr>
          <p:cNvPr id="65" name="Google Shape;65;p14"/>
          <p:cNvSpPr txBox="1"/>
          <p:nvPr/>
        </p:nvSpPr>
        <p:spPr>
          <a:xfrm>
            <a:off x="515675" y="3084675"/>
            <a:ext cx="24246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Verdana"/>
                <a:ea typeface="Verdana"/>
                <a:cs typeface="Verdana"/>
                <a:sym typeface="Verdana"/>
              </a:rPr>
              <a:t>Andrea Parton</a:t>
            </a:r>
            <a:endParaRPr b="1">
              <a:latin typeface="Verdana"/>
              <a:ea typeface="Verdana"/>
              <a:cs typeface="Verdana"/>
              <a:sym typeface="Verdana"/>
            </a:endParaRPr>
          </a:p>
          <a:p>
            <a:pPr indent="0" lvl="0" marL="0" rtl="0" algn="ctr">
              <a:spcBef>
                <a:spcPts val="0"/>
              </a:spcBef>
              <a:spcAft>
                <a:spcPts val="0"/>
              </a:spcAft>
              <a:buNone/>
            </a:pPr>
            <a:r>
              <a:rPr lang="en">
                <a:latin typeface="Verdana"/>
                <a:ea typeface="Verdana"/>
                <a:cs typeface="Verdana"/>
                <a:sym typeface="Verdana"/>
              </a:rPr>
              <a:t>Discovery &amp; Access Librarian</a:t>
            </a:r>
            <a:br>
              <a:rPr lang="en">
                <a:latin typeface="Verdana"/>
                <a:ea typeface="Verdana"/>
                <a:cs typeface="Verdana"/>
                <a:sym typeface="Verdana"/>
              </a:rPr>
            </a:br>
            <a:br>
              <a:rPr lang="en">
                <a:latin typeface="Verdana"/>
                <a:ea typeface="Verdana"/>
                <a:cs typeface="Verdana"/>
                <a:sym typeface="Verdana"/>
              </a:rPr>
            </a:br>
            <a:r>
              <a:rPr lang="en">
                <a:latin typeface="Verdana"/>
                <a:ea typeface="Verdana"/>
                <a:cs typeface="Verdana"/>
                <a:sym typeface="Verdana"/>
              </a:rPr>
              <a:t>andrea.parton@uafs.edu</a:t>
            </a:r>
            <a:endParaRPr>
              <a:latin typeface="Verdana"/>
              <a:ea typeface="Verdana"/>
              <a:cs typeface="Verdana"/>
              <a:sym typeface="Verdana"/>
            </a:endParaRPr>
          </a:p>
        </p:txBody>
      </p:sp>
      <p:sp>
        <p:nvSpPr>
          <p:cNvPr id="66" name="Google Shape;66;p14"/>
          <p:cNvSpPr txBox="1"/>
          <p:nvPr/>
        </p:nvSpPr>
        <p:spPr>
          <a:xfrm>
            <a:off x="3510000" y="3095500"/>
            <a:ext cx="21240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Verdana"/>
                <a:ea typeface="Verdana"/>
                <a:cs typeface="Verdana"/>
                <a:sym typeface="Verdana"/>
              </a:rPr>
              <a:t>Jason Byrd</a:t>
            </a:r>
            <a:endParaRPr b="1">
              <a:latin typeface="Verdana"/>
              <a:ea typeface="Verdana"/>
              <a:cs typeface="Verdana"/>
              <a:sym typeface="Verdana"/>
            </a:endParaRPr>
          </a:p>
          <a:p>
            <a:pPr indent="0" lvl="0" marL="0" rtl="0" algn="ctr">
              <a:spcBef>
                <a:spcPts val="0"/>
              </a:spcBef>
              <a:spcAft>
                <a:spcPts val="0"/>
              </a:spcAft>
              <a:buNone/>
            </a:pPr>
            <a:r>
              <a:rPr lang="en">
                <a:latin typeface="Verdana"/>
                <a:ea typeface="Verdana"/>
                <a:cs typeface="Verdana"/>
                <a:sym typeface="Verdana"/>
              </a:rPr>
              <a:t>Director of Library Services</a:t>
            </a:r>
            <a:endParaRPr>
              <a:latin typeface="Verdana"/>
              <a:ea typeface="Verdana"/>
              <a:cs typeface="Verdana"/>
              <a:sym typeface="Verdana"/>
            </a:endParaRPr>
          </a:p>
          <a:p>
            <a:pPr indent="0" lvl="0" marL="0" rtl="0" algn="ctr">
              <a:spcBef>
                <a:spcPts val="0"/>
              </a:spcBef>
              <a:spcAft>
                <a:spcPts val="0"/>
              </a:spcAft>
              <a:buNone/>
            </a:pPr>
            <a:r>
              <a:t/>
            </a:r>
            <a:endParaRPr>
              <a:latin typeface="Verdana"/>
              <a:ea typeface="Verdana"/>
              <a:cs typeface="Verdana"/>
              <a:sym typeface="Verdana"/>
            </a:endParaRPr>
          </a:p>
          <a:p>
            <a:pPr indent="0" lvl="0" marL="0" rtl="0" algn="ctr">
              <a:spcBef>
                <a:spcPts val="0"/>
              </a:spcBef>
              <a:spcAft>
                <a:spcPts val="0"/>
              </a:spcAft>
              <a:buNone/>
            </a:pPr>
            <a:r>
              <a:rPr lang="en">
                <a:latin typeface="Verdana"/>
                <a:ea typeface="Verdana"/>
                <a:cs typeface="Verdana"/>
                <a:sym typeface="Verdana"/>
              </a:rPr>
              <a:t>jason.byrd@uafs.edu</a:t>
            </a:r>
            <a:endParaRPr>
              <a:latin typeface="Verdana"/>
              <a:ea typeface="Verdana"/>
              <a:cs typeface="Verdana"/>
              <a:sym typeface="Verdana"/>
            </a:endParaRPr>
          </a:p>
        </p:txBody>
      </p:sp>
      <p:sp>
        <p:nvSpPr>
          <p:cNvPr id="67" name="Google Shape;67;p14"/>
          <p:cNvSpPr txBox="1"/>
          <p:nvPr/>
        </p:nvSpPr>
        <p:spPr>
          <a:xfrm>
            <a:off x="6262125" y="3084675"/>
            <a:ext cx="26937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Verdana"/>
                <a:ea typeface="Verdana"/>
                <a:cs typeface="Verdana"/>
                <a:sym typeface="Verdana"/>
              </a:rPr>
              <a:t>Sierra Laddusaw</a:t>
            </a:r>
            <a:endParaRPr b="1">
              <a:latin typeface="Verdana"/>
              <a:ea typeface="Verdana"/>
              <a:cs typeface="Verdana"/>
              <a:sym typeface="Verdana"/>
            </a:endParaRPr>
          </a:p>
          <a:p>
            <a:pPr indent="0" lvl="0" marL="0" rtl="0" algn="ctr">
              <a:spcBef>
                <a:spcPts val="0"/>
              </a:spcBef>
              <a:spcAft>
                <a:spcPts val="0"/>
              </a:spcAft>
              <a:buNone/>
            </a:pPr>
            <a:r>
              <a:rPr lang="en">
                <a:latin typeface="Verdana"/>
                <a:ea typeface="Verdana"/>
                <a:cs typeface="Verdana"/>
                <a:sym typeface="Verdana"/>
              </a:rPr>
              <a:t>Scholarly Communication Librarian</a:t>
            </a:r>
            <a:br>
              <a:rPr lang="en">
                <a:latin typeface="Verdana"/>
                <a:ea typeface="Verdana"/>
                <a:cs typeface="Verdana"/>
                <a:sym typeface="Verdana"/>
              </a:rPr>
            </a:br>
            <a:br>
              <a:rPr lang="en">
                <a:latin typeface="Verdana"/>
                <a:ea typeface="Verdana"/>
                <a:cs typeface="Verdana"/>
                <a:sym typeface="Verdana"/>
              </a:rPr>
            </a:br>
            <a:r>
              <a:rPr lang="en">
                <a:latin typeface="Verdana"/>
                <a:ea typeface="Verdana"/>
                <a:cs typeface="Verdana"/>
                <a:sym typeface="Verdana"/>
              </a:rPr>
              <a:t>sierra.laddusaw@uafs.edu</a:t>
            </a:r>
            <a:endParaRPr>
              <a:latin typeface="Verdana"/>
              <a:ea typeface="Verdana"/>
              <a:cs typeface="Verdana"/>
              <a:sym typeface="Verdana"/>
            </a:endParaRPr>
          </a:p>
        </p:txBody>
      </p:sp>
      <p:pic>
        <p:nvPicPr>
          <p:cNvPr id="68" name="Google Shape;68;p14"/>
          <p:cNvPicPr preferRelativeResize="0"/>
          <p:nvPr/>
        </p:nvPicPr>
        <p:blipFill>
          <a:blip r:embed="rId6">
            <a:alphaModFix/>
          </a:blip>
          <a:stretch>
            <a:fillRect/>
          </a:stretch>
        </p:blipFill>
        <p:spPr>
          <a:xfrm>
            <a:off x="3571763" y="4592176"/>
            <a:ext cx="2000475" cy="475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grpSp>
        <p:nvGrpSpPr>
          <p:cNvPr id="210" name="Google Shape;210;p32"/>
          <p:cNvGrpSpPr/>
          <p:nvPr/>
        </p:nvGrpSpPr>
        <p:grpSpPr>
          <a:xfrm>
            <a:off x="2108200" y="-276225"/>
            <a:ext cx="4794251" cy="6039267"/>
            <a:chOff x="1961600" y="0"/>
            <a:chExt cx="4794251" cy="6039267"/>
          </a:xfrm>
        </p:grpSpPr>
        <p:pic>
          <p:nvPicPr>
            <p:cNvPr id="211" name="Google Shape;211;p32"/>
            <p:cNvPicPr preferRelativeResize="0"/>
            <p:nvPr/>
          </p:nvPicPr>
          <p:blipFill>
            <a:blip r:embed="rId3">
              <a:alphaModFix/>
            </a:blip>
            <a:stretch>
              <a:fillRect/>
            </a:stretch>
          </p:blipFill>
          <p:spPr>
            <a:xfrm>
              <a:off x="1961600" y="0"/>
              <a:ext cx="4794249" cy="3697750"/>
            </a:xfrm>
            <a:prstGeom prst="rect">
              <a:avLst/>
            </a:prstGeom>
            <a:noFill/>
            <a:ln>
              <a:noFill/>
            </a:ln>
          </p:spPr>
        </p:pic>
        <p:pic>
          <p:nvPicPr>
            <p:cNvPr id="212" name="Google Shape;212;p32"/>
            <p:cNvPicPr preferRelativeResize="0"/>
            <p:nvPr/>
          </p:nvPicPr>
          <p:blipFill>
            <a:blip r:embed="rId4">
              <a:alphaModFix/>
            </a:blip>
            <a:stretch>
              <a:fillRect/>
            </a:stretch>
          </p:blipFill>
          <p:spPr>
            <a:xfrm>
              <a:off x="1961601" y="3697750"/>
              <a:ext cx="4794250" cy="2341517"/>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graphicFrame>
        <p:nvGraphicFramePr>
          <p:cNvPr id="217" name="Google Shape;217;p33"/>
          <p:cNvGraphicFramePr/>
          <p:nvPr/>
        </p:nvGraphicFramePr>
        <p:xfrm>
          <a:off x="922575" y="766700"/>
          <a:ext cx="3000000" cy="3000000"/>
        </p:xfrm>
        <a:graphic>
          <a:graphicData uri="http://schemas.openxmlformats.org/drawingml/2006/table">
            <a:tbl>
              <a:tblPr>
                <a:noFill/>
                <a:tableStyleId>{FF4C8444-7056-4822-BA6F-EE81EAFFF8F8}</a:tableStyleId>
              </a:tblPr>
              <a:tblGrid>
                <a:gridCol w="2413000"/>
                <a:gridCol w="2413000"/>
                <a:gridCol w="2413000"/>
              </a:tblGrid>
              <a:tr h="395950">
                <a:tc>
                  <a:txBody>
                    <a:bodyPr/>
                    <a:lstStyle/>
                    <a:p>
                      <a:pPr indent="0" lvl="0" marL="0" rtl="0" algn="l">
                        <a:spcBef>
                          <a:spcPts val="0"/>
                        </a:spcBef>
                        <a:spcAft>
                          <a:spcPts val="800"/>
                        </a:spcAft>
                        <a:buNone/>
                      </a:pPr>
                      <a:r>
                        <a:rPr lang="en" sz="1000"/>
                        <a:t>Task, Experience, or Opportunity </a:t>
                      </a:r>
                      <a:endParaRPr sz="1000"/>
                    </a:p>
                  </a:txBody>
                  <a:tcPr marT="9525" marB="9525" marR="9525" marL="95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800"/>
                        </a:spcAft>
                        <a:buNone/>
                      </a:pPr>
                      <a:r>
                        <a:rPr lang="en" sz="1000"/>
                        <a:t>Artifact to Submit </a:t>
                      </a:r>
                      <a:endParaRPr sz="1000"/>
                    </a:p>
                  </a:txBody>
                  <a:tcPr marT="9525" marB="9525" marR="9525" marL="95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800"/>
                        </a:spcAft>
                        <a:buNone/>
                      </a:pPr>
                      <a:r>
                        <a:rPr lang="en" sz="1000"/>
                        <a:t>Reflection questions to answer </a:t>
                      </a:r>
                      <a:endParaRPr sz="1000"/>
                    </a:p>
                  </a:txBody>
                  <a:tcPr marT="9525" marB="9525" marR="9525" marL="95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spcBef>
                          <a:spcPts val="0"/>
                        </a:spcBef>
                        <a:spcAft>
                          <a:spcPts val="800"/>
                        </a:spcAft>
                        <a:buNone/>
                      </a:pPr>
                      <a:r>
                        <a:rPr lang="en" sz="1000"/>
                        <a:t>Implement a calendar system for time-management </a:t>
                      </a:r>
                      <a:endParaRPr sz="1000"/>
                    </a:p>
                  </a:txBody>
                  <a:tcPr marT="9525" marB="9525"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800"/>
                        </a:spcAft>
                        <a:buNone/>
                      </a:pPr>
                      <a:r>
                        <a:rPr lang="en" sz="1000"/>
                        <a:t>Calendar for the week including school, family, work, and personal engagements  </a:t>
                      </a:r>
                      <a:endParaRPr sz="1000"/>
                    </a:p>
                  </a:txBody>
                  <a:tcPr marT="9525" marB="9525"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1)What goal did this week’s menu item help you achieve?  </a:t>
                      </a:r>
                      <a:endParaRPr sz="1000"/>
                    </a:p>
                    <a:p>
                      <a:pPr indent="0" lvl="0" marL="0" rtl="0" algn="l">
                        <a:spcBef>
                          <a:spcPts val="800"/>
                        </a:spcBef>
                        <a:spcAft>
                          <a:spcPts val="0"/>
                        </a:spcAft>
                        <a:buNone/>
                      </a:pPr>
                      <a:r>
                        <a:rPr lang="en" sz="1000"/>
                        <a:t> </a:t>
                      </a:r>
                      <a:endParaRPr sz="1000"/>
                    </a:p>
                    <a:p>
                      <a:pPr indent="0" lvl="0" marL="0" rtl="0" algn="l">
                        <a:spcBef>
                          <a:spcPts val="800"/>
                        </a:spcBef>
                        <a:spcAft>
                          <a:spcPts val="0"/>
                        </a:spcAft>
                        <a:buNone/>
                      </a:pPr>
                      <a:r>
                        <a:rPr lang="en" sz="1000"/>
                        <a:t>2)How did it help you achieve that goal, or what did you learn or “take-away” from that experience? </a:t>
                      </a:r>
                      <a:endParaRPr sz="1000"/>
                    </a:p>
                    <a:p>
                      <a:pPr indent="0" lvl="0" marL="0" rtl="0" algn="l">
                        <a:spcBef>
                          <a:spcPts val="800"/>
                        </a:spcBef>
                        <a:spcAft>
                          <a:spcPts val="0"/>
                        </a:spcAft>
                        <a:buNone/>
                      </a:pPr>
                      <a:r>
                        <a:rPr lang="en" sz="1000"/>
                        <a:t> </a:t>
                      </a:r>
                      <a:endParaRPr sz="1000"/>
                    </a:p>
                    <a:p>
                      <a:pPr indent="0" lvl="0" marL="0" rtl="0" algn="l">
                        <a:spcBef>
                          <a:spcPts val="800"/>
                        </a:spcBef>
                        <a:spcAft>
                          <a:spcPts val="800"/>
                        </a:spcAft>
                        <a:buNone/>
                      </a:pPr>
                      <a:r>
                        <a:rPr lang="en" sz="1000"/>
                        <a:t>3) How will you use what you learned going forward?  </a:t>
                      </a:r>
                      <a:endParaRPr sz="1000"/>
                    </a:p>
                  </a:txBody>
                  <a:tcPr marT="9525" marB="9525"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spcBef>
                          <a:spcPts val="0"/>
                        </a:spcBef>
                        <a:spcAft>
                          <a:spcPts val="800"/>
                        </a:spcAft>
                        <a:buNone/>
                      </a:pPr>
                      <a:r>
                        <a:rPr lang="en" sz="1000"/>
                        <a:t>Meet with an Academic Coach to create a plan to enhance your study skills </a:t>
                      </a:r>
                      <a:endParaRPr sz="1000"/>
                    </a:p>
                  </a:txBody>
                  <a:tcPr marT="9525" marB="9525"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800"/>
                        </a:spcAft>
                        <a:buNone/>
                      </a:pPr>
                      <a:r>
                        <a:rPr lang="en" sz="1000"/>
                        <a:t>Appointment Confirmation </a:t>
                      </a:r>
                      <a:endParaRPr sz="1000"/>
                    </a:p>
                  </a:txBody>
                  <a:tcPr marT="9525" marB="9525"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1)What goal did this week’s menu item help you achieve?  </a:t>
                      </a:r>
                      <a:endParaRPr sz="1000"/>
                    </a:p>
                    <a:p>
                      <a:pPr indent="0" lvl="0" marL="0" rtl="0" algn="l">
                        <a:spcBef>
                          <a:spcPts val="800"/>
                        </a:spcBef>
                        <a:spcAft>
                          <a:spcPts val="0"/>
                        </a:spcAft>
                        <a:buNone/>
                      </a:pPr>
                      <a:r>
                        <a:rPr lang="en" sz="1000"/>
                        <a:t> </a:t>
                      </a:r>
                      <a:endParaRPr sz="1000"/>
                    </a:p>
                    <a:p>
                      <a:pPr indent="0" lvl="0" marL="0" rtl="0" algn="l">
                        <a:spcBef>
                          <a:spcPts val="800"/>
                        </a:spcBef>
                        <a:spcAft>
                          <a:spcPts val="0"/>
                        </a:spcAft>
                        <a:buNone/>
                      </a:pPr>
                      <a:r>
                        <a:rPr lang="en" sz="1000"/>
                        <a:t>2)How did it help you achieve that goal, or what did you learn or “take-away” from that experience? </a:t>
                      </a:r>
                      <a:endParaRPr sz="1000"/>
                    </a:p>
                    <a:p>
                      <a:pPr indent="0" lvl="0" marL="0" rtl="0" algn="l">
                        <a:spcBef>
                          <a:spcPts val="800"/>
                        </a:spcBef>
                        <a:spcAft>
                          <a:spcPts val="0"/>
                        </a:spcAft>
                        <a:buNone/>
                      </a:pPr>
                      <a:r>
                        <a:rPr lang="en" sz="1000"/>
                        <a:t> </a:t>
                      </a:r>
                      <a:endParaRPr sz="1000"/>
                    </a:p>
                    <a:p>
                      <a:pPr indent="0" lvl="0" marL="0" rtl="0" algn="l">
                        <a:spcBef>
                          <a:spcPts val="800"/>
                        </a:spcBef>
                        <a:spcAft>
                          <a:spcPts val="0"/>
                        </a:spcAft>
                        <a:buNone/>
                      </a:pPr>
                      <a:r>
                        <a:rPr lang="en" sz="1000"/>
                        <a:t>3) How will you use what you learned going forward? </a:t>
                      </a:r>
                      <a:endParaRPr sz="1000"/>
                    </a:p>
                    <a:p>
                      <a:pPr indent="0" lvl="0" marL="0" rtl="0" algn="l">
                        <a:spcBef>
                          <a:spcPts val="800"/>
                        </a:spcBef>
                        <a:spcAft>
                          <a:spcPts val="800"/>
                        </a:spcAft>
                        <a:buNone/>
                      </a:pPr>
                      <a:r>
                        <a:rPr lang="en" sz="1000"/>
                        <a:t> </a:t>
                      </a:r>
                      <a:endParaRPr sz="1000"/>
                    </a:p>
                  </a:txBody>
                  <a:tcPr marT="9525" marB="9525"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218" name="Google Shape;218;p33"/>
          <p:cNvSpPr txBox="1"/>
          <p:nvPr/>
        </p:nvSpPr>
        <p:spPr>
          <a:xfrm>
            <a:off x="179425" y="171950"/>
            <a:ext cx="691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Tasks address academic achievement</a:t>
            </a:r>
            <a:endParaRPr/>
          </a:p>
        </p:txBody>
      </p:sp>
      <p:pic>
        <p:nvPicPr>
          <p:cNvPr id="219" name="Google Shape;219;p33"/>
          <p:cNvPicPr preferRelativeResize="0"/>
          <p:nvPr/>
        </p:nvPicPr>
        <p:blipFill rotWithShape="1">
          <a:blip r:embed="rId3">
            <a:alphaModFix/>
          </a:blip>
          <a:srcRect b="0" l="10233" r="0" t="0"/>
          <a:stretch/>
        </p:blipFill>
        <p:spPr>
          <a:xfrm>
            <a:off x="0" y="3848350"/>
            <a:ext cx="878275" cy="1295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graphicFrame>
        <p:nvGraphicFramePr>
          <p:cNvPr id="224" name="Google Shape;224;p34"/>
          <p:cNvGraphicFramePr/>
          <p:nvPr/>
        </p:nvGraphicFramePr>
        <p:xfrm>
          <a:off x="952500" y="691950"/>
          <a:ext cx="3000000" cy="3000000"/>
        </p:xfrm>
        <a:graphic>
          <a:graphicData uri="http://schemas.openxmlformats.org/drawingml/2006/table">
            <a:tbl>
              <a:tblPr>
                <a:noFill/>
                <a:tableStyleId>{FF4C8444-7056-4822-BA6F-EE81EAFFF8F8}</a:tableStyleId>
              </a:tblPr>
              <a:tblGrid>
                <a:gridCol w="2413000"/>
                <a:gridCol w="2413000"/>
                <a:gridCol w="2413000"/>
              </a:tblGrid>
              <a:tr h="381000">
                <a:tc>
                  <a:txBody>
                    <a:bodyPr/>
                    <a:lstStyle/>
                    <a:p>
                      <a:pPr indent="0" lvl="0" marL="0" rtl="0" algn="l">
                        <a:spcBef>
                          <a:spcPts val="0"/>
                        </a:spcBef>
                        <a:spcAft>
                          <a:spcPts val="800"/>
                        </a:spcAft>
                        <a:buNone/>
                      </a:pPr>
                      <a:r>
                        <a:rPr lang="en" sz="1000"/>
                        <a:t>Task, Experience, or Opportunity </a:t>
                      </a:r>
                      <a:endParaRPr sz="1000"/>
                    </a:p>
                  </a:txBody>
                  <a:tcPr marT="9525" marB="9525" marR="9525" marL="95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800"/>
                        </a:spcAft>
                        <a:buNone/>
                      </a:pPr>
                      <a:r>
                        <a:rPr lang="en" sz="1000"/>
                        <a:t>Artifact to Submit </a:t>
                      </a:r>
                      <a:endParaRPr sz="1000"/>
                    </a:p>
                  </a:txBody>
                  <a:tcPr marT="9525" marB="9525" marR="9525" marL="95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800"/>
                        </a:spcAft>
                        <a:buNone/>
                      </a:pPr>
                      <a:r>
                        <a:rPr lang="en" sz="1000"/>
                        <a:t>Reflection questions to answer </a:t>
                      </a:r>
                      <a:endParaRPr sz="1000"/>
                    </a:p>
                  </a:txBody>
                  <a:tcPr marT="9525" marB="9525" marR="9525" marL="95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spcBef>
                          <a:spcPts val="0"/>
                        </a:spcBef>
                        <a:spcAft>
                          <a:spcPts val="800"/>
                        </a:spcAft>
                        <a:buNone/>
                      </a:pPr>
                      <a:r>
                        <a:rPr lang="en" sz="1000"/>
                        <a:t>Address mental health concerns with the Counseling Center </a:t>
                      </a:r>
                      <a:endParaRPr sz="1000"/>
                    </a:p>
                  </a:txBody>
                  <a:tcPr marT="9525" marB="9525"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800"/>
                        </a:spcAft>
                        <a:buNone/>
                      </a:pPr>
                      <a:r>
                        <a:rPr lang="en" sz="1000"/>
                        <a:t>Appointment Confirmation </a:t>
                      </a:r>
                      <a:endParaRPr sz="1000"/>
                    </a:p>
                  </a:txBody>
                  <a:tcPr marT="9525" marB="9525"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1)What goal did this week’s menu item help you achieve?  </a:t>
                      </a:r>
                      <a:endParaRPr sz="1000"/>
                    </a:p>
                    <a:p>
                      <a:pPr indent="0" lvl="0" marL="0" rtl="0" algn="l">
                        <a:spcBef>
                          <a:spcPts val="800"/>
                        </a:spcBef>
                        <a:spcAft>
                          <a:spcPts val="0"/>
                        </a:spcAft>
                        <a:buNone/>
                      </a:pPr>
                      <a:r>
                        <a:rPr lang="en" sz="1000"/>
                        <a:t> </a:t>
                      </a:r>
                      <a:endParaRPr sz="1000"/>
                    </a:p>
                    <a:p>
                      <a:pPr indent="0" lvl="0" marL="0" rtl="0" algn="l">
                        <a:spcBef>
                          <a:spcPts val="800"/>
                        </a:spcBef>
                        <a:spcAft>
                          <a:spcPts val="0"/>
                        </a:spcAft>
                        <a:buNone/>
                      </a:pPr>
                      <a:r>
                        <a:rPr lang="en" sz="1000"/>
                        <a:t>2)How did it help you achieve that goal, or what did you learn or “take-away” from that experience? </a:t>
                      </a:r>
                      <a:endParaRPr sz="1000"/>
                    </a:p>
                    <a:p>
                      <a:pPr indent="0" lvl="0" marL="0" rtl="0" algn="l">
                        <a:spcBef>
                          <a:spcPts val="800"/>
                        </a:spcBef>
                        <a:spcAft>
                          <a:spcPts val="0"/>
                        </a:spcAft>
                        <a:buNone/>
                      </a:pPr>
                      <a:r>
                        <a:rPr lang="en" sz="1000"/>
                        <a:t> </a:t>
                      </a:r>
                      <a:endParaRPr sz="1000"/>
                    </a:p>
                    <a:p>
                      <a:pPr indent="0" lvl="0" marL="0" rtl="0" algn="l">
                        <a:spcBef>
                          <a:spcPts val="800"/>
                        </a:spcBef>
                        <a:spcAft>
                          <a:spcPts val="800"/>
                        </a:spcAft>
                        <a:buNone/>
                      </a:pPr>
                      <a:r>
                        <a:rPr lang="en" sz="1000"/>
                        <a:t>3) How will you use what you learned going forward?  </a:t>
                      </a:r>
                      <a:endParaRPr sz="1000"/>
                    </a:p>
                  </a:txBody>
                  <a:tcPr marT="9525" marB="9525"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000">
                <a:tc>
                  <a:txBody>
                    <a:bodyPr/>
                    <a:lstStyle/>
                    <a:p>
                      <a:pPr indent="0" lvl="0" marL="0" rtl="0" algn="l">
                        <a:spcBef>
                          <a:spcPts val="0"/>
                        </a:spcBef>
                        <a:spcAft>
                          <a:spcPts val="800"/>
                        </a:spcAft>
                        <a:buNone/>
                      </a:pPr>
                      <a:r>
                        <a:rPr lang="en" sz="1000"/>
                        <a:t>Connect with the Lion Pride Food Pantry and obtain food, if necessary. Also discuss the possibility of applying for EBT benefits – many full-time students qualify! </a:t>
                      </a:r>
                      <a:endParaRPr sz="1000"/>
                    </a:p>
                  </a:txBody>
                  <a:tcPr marT="9525" marB="9525"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800"/>
                        </a:spcAft>
                        <a:buNone/>
                      </a:pPr>
                      <a:r>
                        <a:rPr lang="en" sz="1000"/>
                        <a:t>Reflection Only </a:t>
                      </a:r>
                      <a:endParaRPr sz="1000"/>
                    </a:p>
                  </a:txBody>
                  <a:tcPr marT="9525" marB="9525"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000"/>
                        <a:t>1)What goal did this week’s menu item help you achieve?  </a:t>
                      </a:r>
                      <a:endParaRPr sz="1000"/>
                    </a:p>
                    <a:p>
                      <a:pPr indent="0" lvl="0" marL="0" rtl="0" algn="l">
                        <a:spcBef>
                          <a:spcPts val="800"/>
                        </a:spcBef>
                        <a:spcAft>
                          <a:spcPts val="0"/>
                        </a:spcAft>
                        <a:buNone/>
                      </a:pPr>
                      <a:r>
                        <a:rPr lang="en" sz="1000"/>
                        <a:t> </a:t>
                      </a:r>
                      <a:endParaRPr sz="1000"/>
                    </a:p>
                    <a:p>
                      <a:pPr indent="0" lvl="0" marL="0" rtl="0" algn="l">
                        <a:spcBef>
                          <a:spcPts val="800"/>
                        </a:spcBef>
                        <a:spcAft>
                          <a:spcPts val="0"/>
                        </a:spcAft>
                        <a:buNone/>
                      </a:pPr>
                      <a:r>
                        <a:rPr lang="en" sz="1000"/>
                        <a:t>2)How did it help you achieve that goal, or what did you learn or “take-away” from that experience? </a:t>
                      </a:r>
                      <a:endParaRPr sz="1000"/>
                    </a:p>
                    <a:p>
                      <a:pPr indent="0" lvl="0" marL="0" rtl="0" algn="l">
                        <a:spcBef>
                          <a:spcPts val="800"/>
                        </a:spcBef>
                        <a:spcAft>
                          <a:spcPts val="0"/>
                        </a:spcAft>
                        <a:buNone/>
                      </a:pPr>
                      <a:r>
                        <a:rPr lang="en" sz="1000"/>
                        <a:t> </a:t>
                      </a:r>
                      <a:endParaRPr sz="1000"/>
                    </a:p>
                    <a:p>
                      <a:pPr indent="0" lvl="0" marL="0" rtl="0" algn="l">
                        <a:spcBef>
                          <a:spcPts val="800"/>
                        </a:spcBef>
                        <a:spcAft>
                          <a:spcPts val="0"/>
                        </a:spcAft>
                        <a:buNone/>
                      </a:pPr>
                      <a:r>
                        <a:rPr lang="en" sz="1000"/>
                        <a:t>3) How will you use what you learned going forward? </a:t>
                      </a:r>
                      <a:endParaRPr sz="1000"/>
                    </a:p>
                    <a:p>
                      <a:pPr indent="0" lvl="0" marL="0" rtl="0" algn="l">
                        <a:spcBef>
                          <a:spcPts val="800"/>
                        </a:spcBef>
                        <a:spcAft>
                          <a:spcPts val="800"/>
                        </a:spcAft>
                        <a:buNone/>
                      </a:pPr>
                      <a:r>
                        <a:rPr lang="en" sz="1000"/>
                        <a:t> </a:t>
                      </a:r>
                      <a:endParaRPr sz="1000"/>
                    </a:p>
                  </a:txBody>
                  <a:tcPr marT="9525" marB="9525" marR="9525" marL="95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225" name="Google Shape;225;p34"/>
          <p:cNvSpPr txBox="1"/>
          <p:nvPr/>
        </p:nvSpPr>
        <p:spPr>
          <a:xfrm>
            <a:off x="171950" y="119600"/>
            <a:ext cx="691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Tasks address whole self</a:t>
            </a:r>
            <a:endParaRPr/>
          </a:p>
        </p:txBody>
      </p:sp>
      <p:pic>
        <p:nvPicPr>
          <p:cNvPr id="226" name="Google Shape;226;p34"/>
          <p:cNvPicPr preferRelativeResize="0"/>
          <p:nvPr/>
        </p:nvPicPr>
        <p:blipFill>
          <a:blip r:embed="rId3">
            <a:alphaModFix/>
          </a:blip>
          <a:stretch>
            <a:fillRect/>
          </a:stretch>
        </p:blipFill>
        <p:spPr>
          <a:xfrm rot="895375">
            <a:off x="8353953" y="68757"/>
            <a:ext cx="635569" cy="775821"/>
          </a:xfrm>
          <a:prstGeom prst="rect">
            <a:avLst/>
          </a:prstGeom>
          <a:noFill/>
          <a:ln>
            <a:noFill/>
          </a:ln>
        </p:spPr>
      </p:pic>
      <p:pic>
        <p:nvPicPr>
          <p:cNvPr id="227" name="Google Shape;227;p34"/>
          <p:cNvPicPr preferRelativeResize="0"/>
          <p:nvPr/>
        </p:nvPicPr>
        <p:blipFill>
          <a:blip r:embed="rId3">
            <a:alphaModFix/>
          </a:blip>
          <a:stretch>
            <a:fillRect/>
          </a:stretch>
        </p:blipFill>
        <p:spPr>
          <a:xfrm rot="-1219488">
            <a:off x="7877022" y="74447"/>
            <a:ext cx="328355" cy="40081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Individual Sessions</a:t>
            </a:r>
            <a:endParaRPr/>
          </a:p>
        </p:txBody>
      </p:sp>
      <p:sp>
        <p:nvSpPr>
          <p:cNvPr id="233" name="Google Shape;233;p35"/>
          <p:cNvSpPr txBox="1"/>
          <p:nvPr>
            <p:ph idx="1" type="body"/>
          </p:nvPr>
        </p:nvSpPr>
        <p:spPr>
          <a:xfrm>
            <a:off x="311700" y="1547525"/>
            <a:ext cx="3999900" cy="3021300"/>
          </a:xfrm>
          <a:prstGeom prst="rect">
            <a:avLst/>
          </a:prstGeom>
        </p:spPr>
        <p:txBody>
          <a:bodyPr anchorCtr="0" anchor="t" bIns="91425" lIns="91425" spcFirstLastPara="1" rIns="91425" wrap="square" tIns="91425">
            <a:normAutofit lnSpcReduction="10000"/>
          </a:bodyPr>
          <a:lstStyle/>
          <a:p>
            <a:pPr indent="-317500" lvl="0" marL="457200" rtl="0" algn="l">
              <a:spcBef>
                <a:spcPts val="0"/>
              </a:spcBef>
              <a:spcAft>
                <a:spcPts val="0"/>
              </a:spcAft>
              <a:buSzPts val="1400"/>
              <a:buChar char="●"/>
            </a:pPr>
            <a:r>
              <a:rPr lang="en"/>
              <a:t>How is the student doing so far in the semester?</a:t>
            </a:r>
            <a:endParaRPr/>
          </a:p>
          <a:p>
            <a:pPr indent="-317500" lvl="0" marL="457200" rtl="0" algn="l">
              <a:spcBef>
                <a:spcPts val="0"/>
              </a:spcBef>
              <a:spcAft>
                <a:spcPts val="0"/>
              </a:spcAft>
              <a:buSzPts val="1400"/>
              <a:buChar char="●"/>
            </a:pPr>
            <a:r>
              <a:rPr lang="en"/>
              <a:t>How is the </a:t>
            </a:r>
            <a:r>
              <a:rPr lang="en"/>
              <a:t>student doing in their classes?</a:t>
            </a:r>
            <a:endParaRPr/>
          </a:p>
          <a:p>
            <a:pPr indent="-317500" lvl="0" marL="457200" rtl="0" algn="l">
              <a:spcBef>
                <a:spcPts val="0"/>
              </a:spcBef>
              <a:spcAft>
                <a:spcPts val="0"/>
              </a:spcAft>
              <a:buSzPts val="1400"/>
              <a:buChar char="●"/>
            </a:pPr>
            <a:r>
              <a:rPr lang="en"/>
              <a:t>Does the student know what is coming up in </a:t>
            </a:r>
            <a:r>
              <a:rPr lang="en"/>
              <a:t>their</a:t>
            </a:r>
            <a:r>
              <a:rPr lang="en"/>
              <a:t> classes?</a:t>
            </a:r>
            <a:endParaRPr/>
          </a:p>
          <a:p>
            <a:pPr indent="-317500" lvl="0" marL="457200" rtl="0" algn="l">
              <a:spcBef>
                <a:spcPts val="0"/>
              </a:spcBef>
              <a:spcAft>
                <a:spcPts val="0"/>
              </a:spcAft>
              <a:buSzPts val="1400"/>
              <a:buChar char="●"/>
            </a:pPr>
            <a:r>
              <a:rPr lang="en"/>
              <a:t>What did the student learned at their most recent assignment for SAS 0201? </a:t>
            </a:r>
            <a:endParaRPr/>
          </a:p>
          <a:p>
            <a:pPr indent="-317500" lvl="0" marL="457200" rtl="0" algn="l">
              <a:spcBef>
                <a:spcPts val="0"/>
              </a:spcBef>
              <a:spcAft>
                <a:spcPts val="0"/>
              </a:spcAft>
              <a:buSzPts val="1400"/>
              <a:buChar char="●"/>
            </a:pPr>
            <a:r>
              <a:rPr lang="en"/>
              <a:t>What </a:t>
            </a:r>
            <a:r>
              <a:rPr lang="en"/>
              <a:t>assignment</a:t>
            </a:r>
            <a:r>
              <a:rPr lang="en"/>
              <a:t> is the student planning to accomplish </a:t>
            </a:r>
            <a:r>
              <a:rPr lang="en"/>
              <a:t>next</a:t>
            </a:r>
            <a:r>
              <a:rPr lang="en"/>
              <a:t> in SAS 0201?</a:t>
            </a:r>
            <a:endParaRPr/>
          </a:p>
          <a:p>
            <a:pPr indent="0" lvl="0" marL="0" rtl="0" algn="l">
              <a:spcBef>
                <a:spcPts val="1200"/>
              </a:spcBef>
              <a:spcAft>
                <a:spcPts val="0"/>
              </a:spcAft>
              <a:buNone/>
            </a:pPr>
            <a:r>
              <a:t/>
            </a:r>
            <a:endParaRPr/>
          </a:p>
          <a:p>
            <a:pPr indent="0" lvl="0" marL="457200" rtl="0" algn="l">
              <a:spcBef>
                <a:spcPts val="1200"/>
              </a:spcBef>
              <a:spcAft>
                <a:spcPts val="1200"/>
              </a:spcAft>
              <a:buNone/>
            </a:pPr>
            <a:r>
              <a:t/>
            </a:r>
            <a:endParaRPr/>
          </a:p>
        </p:txBody>
      </p:sp>
      <p:sp>
        <p:nvSpPr>
          <p:cNvPr id="234" name="Google Shape;234;p35"/>
          <p:cNvSpPr txBox="1"/>
          <p:nvPr>
            <p:ph idx="2" type="body"/>
          </p:nvPr>
        </p:nvSpPr>
        <p:spPr>
          <a:xfrm>
            <a:off x="4832400" y="1491700"/>
            <a:ext cx="3999900" cy="30213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a:t>Cheerleader vs. Coach</a:t>
            </a:r>
            <a:endParaRPr/>
          </a:p>
          <a:p>
            <a:pPr indent="-304800" lvl="1" marL="914400" rtl="0" algn="l">
              <a:spcBef>
                <a:spcPts val="0"/>
              </a:spcBef>
              <a:spcAft>
                <a:spcPts val="0"/>
              </a:spcAft>
              <a:buSzPts val="1200"/>
              <a:buChar char="○"/>
            </a:pPr>
            <a:r>
              <a:rPr lang="en"/>
              <a:t>Celebrate their accomplishments</a:t>
            </a:r>
            <a:endParaRPr/>
          </a:p>
          <a:p>
            <a:pPr indent="-304800" lvl="1" marL="914400" rtl="0" algn="l">
              <a:spcBef>
                <a:spcPts val="0"/>
              </a:spcBef>
              <a:spcAft>
                <a:spcPts val="0"/>
              </a:spcAft>
              <a:buSzPts val="1200"/>
              <a:buChar char="○"/>
            </a:pPr>
            <a:r>
              <a:rPr lang="en"/>
              <a:t>Hold them </a:t>
            </a:r>
            <a:r>
              <a:rPr lang="en"/>
              <a:t>accountable</a:t>
            </a:r>
            <a:r>
              <a:rPr lang="en"/>
              <a:t> </a:t>
            </a:r>
            <a:endParaRPr/>
          </a:p>
          <a:p>
            <a:pPr indent="-317500" lvl="0" marL="457200" rtl="0" algn="l">
              <a:spcBef>
                <a:spcPts val="0"/>
              </a:spcBef>
              <a:spcAft>
                <a:spcPts val="0"/>
              </a:spcAft>
              <a:buSzPts val="1400"/>
              <a:buChar char="●"/>
            </a:pPr>
            <a:r>
              <a:rPr lang="en"/>
              <a:t>Connect the student to campus resources </a:t>
            </a:r>
            <a:r>
              <a:rPr lang="en"/>
              <a:t>based on the conversations held and assignment reflections submitted</a:t>
            </a:r>
            <a:endParaRPr/>
          </a:p>
          <a:p>
            <a:pPr indent="-317500" lvl="0" marL="457200" rtl="0" algn="l">
              <a:spcBef>
                <a:spcPts val="0"/>
              </a:spcBef>
              <a:spcAft>
                <a:spcPts val="0"/>
              </a:spcAft>
              <a:buSzPts val="1400"/>
              <a:buChar char="●"/>
            </a:pPr>
            <a:r>
              <a:rPr lang="en"/>
              <a:t>Some hand holding</a:t>
            </a:r>
            <a:endParaRPr/>
          </a:p>
          <a:p>
            <a:pPr indent="0" lvl="0" marL="0" rtl="0" algn="l">
              <a:spcBef>
                <a:spcPts val="1200"/>
              </a:spcBef>
              <a:spcAft>
                <a:spcPts val="1200"/>
              </a:spcAft>
              <a:buNone/>
            </a:pPr>
            <a:r>
              <a:t/>
            </a:r>
            <a:endParaRPr/>
          </a:p>
        </p:txBody>
      </p:sp>
      <p:sp>
        <p:nvSpPr>
          <p:cNvPr id="235" name="Google Shape;235;p35"/>
          <p:cNvSpPr txBox="1"/>
          <p:nvPr/>
        </p:nvSpPr>
        <p:spPr>
          <a:xfrm>
            <a:off x="448550" y="1091500"/>
            <a:ext cx="386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What we ask:</a:t>
            </a:r>
            <a:endParaRPr/>
          </a:p>
        </p:txBody>
      </p:sp>
      <p:sp>
        <p:nvSpPr>
          <p:cNvPr id="236" name="Google Shape;236;p35"/>
          <p:cNvSpPr txBox="1"/>
          <p:nvPr/>
        </p:nvSpPr>
        <p:spPr>
          <a:xfrm>
            <a:off x="4720250" y="1091500"/>
            <a:ext cx="386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What we do:</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Let’s “peep” at one student!</a:t>
            </a:r>
            <a:endParaRPr/>
          </a:p>
        </p:txBody>
      </p:sp>
      <p:sp>
        <p:nvSpPr>
          <p:cNvPr id="242" name="Google Shape;242;p36"/>
          <p:cNvSpPr txBox="1"/>
          <p:nvPr>
            <p:ph idx="1" type="body"/>
          </p:nvPr>
        </p:nvSpPr>
        <p:spPr>
          <a:xfrm>
            <a:off x="259375" y="1660650"/>
            <a:ext cx="8520600" cy="3416400"/>
          </a:xfrm>
          <a:prstGeom prst="rect">
            <a:avLst/>
          </a:prstGeom>
        </p:spPr>
        <p:txBody>
          <a:bodyPr anchorCtr="0" anchor="t" bIns="91425" lIns="91425" spcFirstLastPara="1" rIns="91425" wrap="square" tIns="91425">
            <a:normAutofit/>
          </a:bodyPr>
          <a:lstStyle/>
          <a:p>
            <a:pPr indent="0" lvl="0" marL="0" marR="219709" rtl="0" algn="l">
              <a:lnSpc>
                <a:spcPct val="115000"/>
              </a:lnSpc>
              <a:spcBef>
                <a:spcPts val="580"/>
              </a:spcBef>
              <a:spcAft>
                <a:spcPts val="0"/>
              </a:spcAft>
              <a:buNone/>
            </a:pPr>
            <a:r>
              <a:rPr b="1" lang="en" sz="1100">
                <a:solidFill>
                  <a:schemeClr val="dk1"/>
                </a:solidFill>
              </a:rPr>
              <a:t>What has prevented you from being successful in college thus far?</a:t>
            </a:r>
            <a:endParaRPr b="1" sz="1100">
              <a:solidFill>
                <a:schemeClr val="dk1"/>
              </a:solidFill>
            </a:endParaRPr>
          </a:p>
          <a:p>
            <a:pPr indent="0" lvl="0" marL="0" marR="219709" rtl="0" algn="l">
              <a:lnSpc>
                <a:spcPct val="115000"/>
              </a:lnSpc>
              <a:spcBef>
                <a:spcPts val="580"/>
              </a:spcBef>
              <a:spcAft>
                <a:spcPts val="0"/>
              </a:spcAft>
              <a:buNone/>
            </a:pPr>
            <a:r>
              <a:rPr lang="en" sz="1100">
                <a:solidFill>
                  <a:schemeClr val="dk1"/>
                </a:solidFill>
              </a:rPr>
              <a:t>“I was going through a lot of </a:t>
            </a:r>
            <a:r>
              <a:rPr b="1" lang="en" sz="1100">
                <a:solidFill>
                  <a:schemeClr val="dk1"/>
                </a:solidFill>
              </a:rPr>
              <a:t>instability at home</a:t>
            </a:r>
            <a:r>
              <a:rPr lang="en" sz="1100">
                <a:solidFill>
                  <a:schemeClr val="dk1"/>
                </a:solidFill>
              </a:rPr>
              <a:t> and it didn’t help with my </a:t>
            </a:r>
            <a:r>
              <a:rPr b="1" lang="en" sz="1100">
                <a:solidFill>
                  <a:schemeClr val="dk1"/>
                </a:solidFill>
              </a:rPr>
              <a:t>mental health</a:t>
            </a:r>
            <a:r>
              <a:rPr lang="en" sz="1100">
                <a:solidFill>
                  <a:schemeClr val="dk1"/>
                </a:solidFill>
              </a:rPr>
              <a:t>. I was diagnosed</a:t>
            </a:r>
            <a:br>
              <a:rPr lang="en" sz="1100">
                <a:solidFill>
                  <a:schemeClr val="dk1"/>
                </a:solidFill>
              </a:rPr>
            </a:br>
            <a:r>
              <a:rPr lang="en" sz="1100">
                <a:solidFill>
                  <a:schemeClr val="dk1"/>
                </a:solidFill>
              </a:rPr>
              <a:t>w/ anxiety, depression, CPTSD, and ADHD that I’ve been struggling with since childhood. I had a hard time being at school w/ my anxiety and pandemic and </a:t>
            </a:r>
            <a:r>
              <a:rPr b="1" lang="en" sz="1100">
                <a:solidFill>
                  <a:schemeClr val="dk1"/>
                </a:solidFill>
              </a:rPr>
              <a:t>struggled w/ being comfortable and asking for help</a:t>
            </a:r>
            <a:r>
              <a:rPr lang="en" sz="1100">
                <a:solidFill>
                  <a:schemeClr val="dk1"/>
                </a:solidFill>
              </a:rPr>
              <a:t>.”</a:t>
            </a:r>
            <a:br>
              <a:rPr lang="en" sz="1100">
                <a:solidFill>
                  <a:schemeClr val="dk1"/>
                </a:solidFill>
              </a:rPr>
            </a:br>
            <a:endParaRPr sz="1100">
              <a:solidFill>
                <a:schemeClr val="dk1"/>
              </a:solidFill>
            </a:endParaRPr>
          </a:p>
          <a:p>
            <a:pPr indent="0" lvl="0" marL="0" marR="219709" rtl="0" algn="l">
              <a:lnSpc>
                <a:spcPct val="115000"/>
              </a:lnSpc>
              <a:spcBef>
                <a:spcPts val="580"/>
              </a:spcBef>
              <a:spcAft>
                <a:spcPts val="0"/>
              </a:spcAft>
              <a:buNone/>
            </a:pPr>
            <a:r>
              <a:rPr b="1" lang="en" sz="1100">
                <a:solidFill>
                  <a:schemeClr val="dk1"/>
                </a:solidFill>
              </a:rPr>
              <a:t>On average, how many hours per week do you work?</a:t>
            </a:r>
            <a:endParaRPr b="1" sz="1100">
              <a:solidFill>
                <a:schemeClr val="dk1"/>
              </a:solidFill>
            </a:endParaRPr>
          </a:p>
          <a:p>
            <a:pPr indent="0" lvl="0" marL="0" marR="219709" rtl="0" algn="l">
              <a:lnSpc>
                <a:spcPct val="115000"/>
              </a:lnSpc>
              <a:spcBef>
                <a:spcPts val="580"/>
              </a:spcBef>
              <a:spcAft>
                <a:spcPts val="0"/>
              </a:spcAft>
              <a:buNone/>
            </a:pPr>
            <a:r>
              <a:rPr lang="en" sz="1100">
                <a:solidFill>
                  <a:schemeClr val="dk1"/>
                </a:solidFill>
              </a:rPr>
              <a:t>“30-45 (planning to move to PT)”</a:t>
            </a:r>
            <a:endParaRPr sz="1100">
              <a:solidFill>
                <a:schemeClr val="dk1"/>
              </a:solidFill>
            </a:endParaRPr>
          </a:p>
          <a:p>
            <a:pPr indent="0" lvl="0" marL="0" marR="219709" rtl="0" algn="l">
              <a:lnSpc>
                <a:spcPct val="115000"/>
              </a:lnSpc>
              <a:spcBef>
                <a:spcPts val="580"/>
              </a:spcBef>
              <a:spcAft>
                <a:spcPts val="0"/>
              </a:spcAft>
              <a:buNone/>
            </a:pPr>
            <a:r>
              <a:t/>
            </a:r>
            <a:endParaRPr sz="1100">
              <a:solidFill>
                <a:schemeClr val="dk1"/>
              </a:solidFill>
            </a:endParaRPr>
          </a:p>
          <a:p>
            <a:pPr indent="0" lvl="0" marL="0" marR="219709" rtl="0" algn="l">
              <a:lnSpc>
                <a:spcPct val="115000"/>
              </a:lnSpc>
              <a:spcBef>
                <a:spcPts val="580"/>
              </a:spcBef>
              <a:spcAft>
                <a:spcPts val="0"/>
              </a:spcAft>
              <a:buNone/>
            </a:pPr>
            <a:r>
              <a:rPr b="1" lang="en" sz="1100">
                <a:solidFill>
                  <a:schemeClr val="dk1"/>
                </a:solidFill>
              </a:rPr>
              <a:t>What </a:t>
            </a:r>
            <a:r>
              <a:rPr b="1" lang="en" sz="1100">
                <a:solidFill>
                  <a:schemeClr val="dk1"/>
                </a:solidFill>
              </a:rPr>
              <a:t>responsibilities</a:t>
            </a:r>
            <a:r>
              <a:rPr b="1" lang="en" sz="1100">
                <a:solidFill>
                  <a:schemeClr val="dk1"/>
                </a:solidFill>
              </a:rPr>
              <a:t> do you have outside of going to college?</a:t>
            </a:r>
            <a:endParaRPr b="1" sz="1100">
              <a:solidFill>
                <a:schemeClr val="dk1"/>
              </a:solidFill>
            </a:endParaRPr>
          </a:p>
          <a:p>
            <a:pPr indent="0" lvl="0" marL="0" marR="219709" rtl="0" algn="l">
              <a:lnSpc>
                <a:spcPct val="115000"/>
              </a:lnSpc>
              <a:spcBef>
                <a:spcPts val="580"/>
              </a:spcBef>
              <a:spcAft>
                <a:spcPts val="0"/>
              </a:spcAft>
              <a:buNone/>
            </a:pPr>
            <a:r>
              <a:rPr lang="en" sz="1100">
                <a:solidFill>
                  <a:schemeClr val="dk1"/>
                </a:solidFill>
              </a:rPr>
              <a:t>“My work </a:t>
            </a:r>
            <a:r>
              <a:rPr lang="en" sz="1100">
                <a:solidFill>
                  <a:schemeClr val="dk1"/>
                </a:solidFill>
              </a:rPr>
              <a:t>responsibilities. Although not mandatory I pick up a lot of responsibilities </a:t>
            </a:r>
            <a:r>
              <a:rPr b="1" lang="en" sz="1100">
                <a:solidFill>
                  <a:schemeClr val="dk1"/>
                </a:solidFill>
              </a:rPr>
              <a:t>taking care of and helping family</a:t>
            </a:r>
            <a:r>
              <a:rPr lang="en" sz="1100">
                <a:solidFill>
                  <a:schemeClr val="dk1"/>
                </a:solidFill>
              </a:rPr>
              <a:t>, younger siblings, mother/grandmothers health. I do my house work and I’m also </a:t>
            </a:r>
            <a:r>
              <a:rPr b="1" lang="en" sz="1100">
                <a:solidFill>
                  <a:schemeClr val="dk1"/>
                </a:solidFill>
              </a:rPr>
              <a:t>expected to help pay bills</a:t>
            </a:r>
            <a:r>
              <a:rPr lang="en" sz="1100">
                <a:solidFill>
                  <a:schemeClr val="dk1"/>
                </a:solidFill>
              </a:rPr>
              <a:t>.” </a:t>
            </a:r>
            <a:endParaRPr sz="1100">
              <a:solidFill>
                <a:schemeClr val="dk1"/>
              </a:solidFill>
            </a:endParaRPr>
          </a:p>
          <a:p>
            <a:pPr indent="0" lvl="0" marL="0" marR="219709" rtl="0" algn="l">
              <a:lnSpc>
                <a:spcPct val="115000"/>
              </a:lnSpc>
              <a:spcBef>
                <a:spcPts val="580"/>
              </a:spcBef>
              <a:spcAft>
                <a:spcPts val="0"/>
              </a:spcAft>
              <a:buNone/>
            </a:pPr>
            <a:r>
              <a:t/>
            </a:r>
            <a:endParaRPr sz="1100">
              <a:solidFill>
                <a:schemeClr val="dk1"/>
              </a:solidFill>
            </a:endParaRPr>
          </a:p>
          <a:p>
            <a:pPr indent="0" lvl="0" marL="0" marR="219709" rtl="0" algn="l">
              <a:lnSpc>
                <a:spcPct val="115000"/>
              </a:lnSpc>
              <a:spcBef>
                <a:spcPts val="580"/>
              </a:spcBef>
              <a:spcAft>
                <a:spcPts val="0"/>
              </a:spcAft>
              <a:buNone/>
            </a:pPr>
            <a:r>
              <a:t/>
            </a:r>
            <a:endParaRPr sz="1100">
              <a:solidFill>
                <a:schemeClr val="dk1"/>
              </a:solidFill>
            </a:endParaRPr>
          </a:p>
        </p:txBody>
      </p:sp>
      <p:pic>
        <p:nvPicPr>
          <p:cNvPr id="243" name="Google Shape;243;p36"/>
          <p:cNvPicPr preferRelativeResize="0"/>
          <p:nvPr/>
        </p:nvPicPr>
        <p:blipFill rotWithShape="1">
          <a:blip r:embed="rId3">
            <a:alphaModFix/>
          </a:blip>
          <a:srcRect b="0" l="0" r="55559" t="11418"/>
          <a:stretch/>
        </p:blipFill>
        <p:spPr>
          <a:xfrm>
            <a:off x="6786675" y="-267400"/>
            <a:ext cx="2408825" cy="2334625"/>
          </a:xfrm>
          <a:prstGeom prst="rect">
            <a:avLst/>
          </a:prstGeom>
          <a:noFill/>
          <a:ln>
            <a:noFill/>
          </a:ln>
        </p:spPr>
      </p:pic>
      <p:sp>
        <p:nvSpPr>
          <p:cNvPr id="244" name="Google Shape;244;p36"/>
          <p:cNvSpPr txBox="1"/>
          <p:nvPr>
            <p:ph type="title"/>
          </p:nvPr>
        </p:nvSpPr>
        <p:spPr>
          <a:xfrm>
            <a:off x="311700" y="1284575"/>
            <a:ext cx="3605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920"/>
              <a:t>Self-</a:t>
            </a:r>
            <a:r>
              <a:rPr lang="en" sz="1920"/>
              <a:t>Assessment Responses:</a:t>
            </a:r>
            <a:r>
              <a:rPr lang="en" sz="1920"/>
              <a:t> </a:t>
            </a:r>
            <a:br>
              <a:rPr lang="en" sz="1920"/>
            </a:br>
            <a:endParaRPr sz="192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7"/>
          <p:cNvSpPr txBox="1"/>
          <p:nvPr/>
        </p:nvSpPr>
        <p:spPr>
          <a:xfrm>
            <a:off x="311700" y="1056363"/>
            <a:ext cx="7962000" cy="170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rPr>
              <a:t>“Ive always had difficulty managing my time, prioritizing tasks, and remembering important info/ events. I feel like i fell compliment with my struggle and probably because of my ADHD refused to force myself to struggle in learning accountability with keeping track with myself and my tasks because it felt impossible. I already feel like the past week has been a bit easier to keep track of my things and even allow myself time to enjoy the things i want to do for fun which was always hard for me as well. I'm enjoying my time w school because I'm aware and </a:t>
            </a:r>
            <a:r>
              <a:rPr b="1" lang="en" sz="1100">
                <a:solidFill>
                  <a:schemeClr val="dk1"/>
                </a:solidFill>
              </a:rPr>
              <a:t>i know whats going on and expected of me</a:t>
            </a:r>
            <a:r>
              <a:rPr lang="en" sz="1100">
                <a:solidFill>
                  <a:schemeClr val="dk1"/>
                </a:solidFill>
              </a:rPr>
              <a:t> im pretty much ahead of a lot of my work in class, and im averaging As in my class. I didn't think this was doable last year it felt impossible like i was drowning and the more i struggled to breath the faster i sunk, but its because i wasn't implementing the right habits in a manageable and substanable way. I'm working on this this semester and i think a calendar to keep track of dates and tasks is vital way to implement positive time management skills.”</a:t>
            </a:r>
            <a:endParaRPr sz="1100"/>
          </a:p>
        </p:txBody>
      </p:sp>
      <p:sp>
        <p:nvSpPr>
          <p:cNvPr id="250" name="Google Shape;250;p37"/>
          <p:cNvSpPr txBox="1"/>
          <p:nvPr>
            <p:ph type="title"/>
          </p:nvPr>
        </p:nvSpPr>
        <p:spPr>
          <a:xfrm>
            <a:off x="311700" y="2282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Task </a:t>
            </a:r>
            <a:r>
              <a:rPr lang="en"/>
              <a:t>Reflections</a:t>
            </a:r>
            <a:endParaRPr/>
          </a:p>
        </p:txBody>
      </p:sp>
      <p:sp>
        <p:nvSpPr>
          <p:cNvPr id="251" name="Google Shape;251;p37"/>
          <p:cNvSpPr txBox="1"/>
          <p:nvPr/>
        </p:nvSpPr>
        <p:spPr>
          <a:xfrm>
            <a:off x="349075" y="3304400"/>
            <a:ext cx="8111400" cy="170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a:t>
            </a:r>
            <a:r>
              <a:rPr lang="en" sz="1100"/>
              <a:t>I apologize for my tardiness i was under thought this assignment was due today i will be sure to keep more of an eye on it but i did do this assignment last week i hope its not too late to submit it. For this week i went to the suggested study workshop, although it was early i made an effort to go because I've struggled with studying for a long time. It's hard for me to focus and prioritizing. However, i am pretty good at retaining info when i understand it, its just focusing on what to understand and separating material is hard for me. Ive had a bad habit of focusing on what i already know and perfecting it rather working on what I'm not Proficient in because it makes me struggle and that frustrates me. However with what I've learned from the workshop I've been making an effort to study more frequently and see it as an opportunity on top of class to learn and understand. </a:t>
            </a:r>
            <a:r>
              <a:rPr b="1" lang="en" sz="1100"/>
              <a:t>I even made the effort to form a study group</a:t>
            </a:r>
            <a:r>
              <a:rPr lang="en" sz="1100"/>
              <a:t> since i learn better interacting with others about the material! I'm really excited about this semester and how i evolve!”</a:t>
            </a:r>
            <a:endParaRPr sz="1100"/>
          </a:p>
        </p:txBody>
      </p:sp>
      <p:sp>
        <p:nvSpPr>
          <p:cNvPr id="252" name="Google Shape;252;p37"/>
          <p:cNvSpPr txBox="1"/>
          <p:nvPr>
            <p:ph type="title"/>
          </p:nvPr>
        </p:nvSpPr>
        <p:spPr>
          <a:xfrm>
            <a:off x="349075" y="800900"/>
            <a:ext cx="3605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520"/>
              <a:t>Time management:</a:t>
            </a:r>
            <a:endParaRPr sz="1520"/>
          </a:p>
        </p:txBody>
      </p:sp>
      <p:sp>
        <p:nvSpPr>
          <p:cNvPr id="253" name="Google Shape;253;p37"/>
          <p:cNvSpPr txBox="1"/>
          <p:nvPr>
            <p:ph type="title"/>
          </p:nvPr>
        </p:nvSpPr>
        <p:spPr>
          <a:xfrm>
            <a:off x="349075" y="3020350"/>
            <a:ext cx="3605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520"/>
              <a:t>Study Skills Workshop:</a:t>
            </a:r>
            <a:endParaRPr sz="152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8"/>
          <p:cNvSpPr txBox="1"/>
          <p:nvPr>
            <p:ph type="title"/>
          </p:nvPr>
        </p:nvSpPr>
        <p:spPr>
          <a:xfrm>
            <a:off x="311700" y="2357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Final </a:t>
            </a:r>
            <a:r>
              <a:rPr lang="en"/>
              <a:t>Reflection</a:t>
            </a:r>
            <a:r>
              <a:rPr lang="en"/>
              <a:t> Paper </a:t>
            </a:r>
            <a:r>
              <a:rPr lang="en"/>
              <a:t>Excerpts</a:t>
            </a:r>
            <a:endParaRPr/>
          </a:p>
        </p:txBody>
      </p:sp>
      <p:sp>
        <p:nvSpPr>
          <p:cNvPr id="259" name="Google Shape;259;p38"/>
          <p:cNvSpPr txBox="1"/>
          <p:nvPr>
            <p:ph idx="1" type="body"/>
          </p:nvPr>
        </p:nvSpPr>
        <p:spPr>
          <a:xfrm>
            <a:off x="311700" y="927025"/>
            <a:ext cx="8520600" cy="36420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highlight>
                  <a:srgbClr val="FFFFFF"/>
                </a:highlight>
              </a:rPr>
              <a:t>“When I look back at last year and then reflect on this year I feel and think like a whole new person. Although I was dealing with a lot last year my mentality didn’t help me overcome those obstacles I was faced with. </a:t>
            </a:r>
            <a:r>
              <a:rPr b="1" lang="en" sz="1200">
                <a:solidFill>
                  <a:schemeClr val="dk1"/>
                </a:solidFill>
                <a:highlight>
                  <a:srgbClr val="FFFFFF"/>
                </a:highlight>
              </a:rPr>
              <a:t>I didn’t know when to recognize that I needed help and how to ask for it.</a:t>
            </a:r>
            <a:r>
              <a:rPr lang="en" sz="1200">
                <a:solidFill>
                  <a:schemeClr val="dk1"/>
                </a:solidFill>
                <a:highlight>
                  <a:srgbClr val="FFFFFF"/>
                </a:highlight>
              </a:rPr>
              <a:t> I was scared and unable to set boundaries with my work life balance and my home and family dynamic. I was dozing too much and didn't know how to juggle or cope with it so whatever i managed to actually do i did it without much depth. This year I took everything from a day to a week at a time. </a:t>
            </a:r>
            <a:r>
              <a:rPr b="1" lang="en" sz="1200">
                <a:solidFill>
                  <a:schemeClr val="dk1"/>
                </a:solidFill>
                <a:highlight>
                  <a:srgbClr val="FFFFFF"/>
                </a:highlight>
              </a:rPr>
              <a:t>I gave myself realistic goals, and most importantly I changed my mentality into believing I could do it if I worked for it.”</a:t>
            </a:r>
            <a:endParaRPr b="1" sz="1200">
              <a:solidFill>
                <a:schemeClr val="dk1"/>
              </a:solidFill>
              <a:highlight>
                <a:srgbClr val="FFFFFF"/>
              </a:highlight>
            </a:endParaRPr>
          </a:p>
          <a:p>
            <a:pPr indent="0" lvl="0" marL="0" rtl="0" algn="l">
              <a:spcBef>
                <a:spcPts val="0"/>
              </a:spcBef>
              <a:spcAft>
                <a:spcPts val="0"/>
              </a:spcAft>
              <a:buNone/>
            </a:pPr>
            <a:r>
              <a:t/>
            </a:r>
            <a:endParaRPr sz="1200"/>
          </a:p>
          <a:p>
            <a:pPr indent="0" lvl="0" marL="0" rtl="0" algn="l">
              <a:spcBef>
                <a:spcPts val="1200"/>
              </a:spcBef>
              <a:spcAft>
                <a:spcPts val="0"/>
              </a:spcAft>
              <a:buNone/>
            </a:pPr>
            <a:r>
              <a:rPr lang="en" sz="1200"/>
              <a:t>“</a:t>
            </a:r>
            <a:r>
              <a:rPr lang="en" sz="1200">
                <a:solidFill>
                  <a:schemeClr val="dk1"/>
                </a:solidFill>
                <a:highlight>
                  <a:srgbClr val="FFFFFF"/>
                </a:highlight>
              </a:rPr>
              <a:t>I knew college wasn’t going to be easy, but I never took the steps last year to make sure it wasn’t suffocating. This year I feel free and achieved and I’m proud of that. I've done a 360 when it comes to my mentality and it even helped dwindle down my mental health struggles I thought were impossible last year. I’m truly looking forward to keeping up with not just in college but in life. This year </a:t>
            </a:r>
            <a:r>
              <a:rPr b="1" lang="en" sz="1200">
                <a:solidFill>
                  <a:schemeClr val="dk1"/>
                </a:solidFill>
                <a:highlight>
                  <a:srgbClr val="FFFFFF"/>
                </a:highlight>
              </a:rPr>
              <a:t>I’m going for what I want and I’m willing to work for it</a:t>
            </a:r>
            <a:r>
              <a:rPr lang="en" sz="1200">
                <a:solidFill>
                  <a:schemeClr val="dk1"/>
                </a:solidFill>
                <a:highlight>
                  <a:srgbClr val="FFFFFF"/>
                </a:highlight>
              </a:rPr>
              <a:t>, and for once in a very long time in my life i can say </a:t>
            </a:r>
            <a:r>
              <a:rPr b="1" lang="en" sz="1200">
                <a:solidFill>
                  <a:schemeClr val="dk1"/>
                </a:solidFill>
                <a:highlight>
                  <a:srgbClr val="FFFFFF"/>
                </a:highlight>
              </a:rPr>
              <a:t>I’m proud of myself</a:t>
            </a:r>
            <a:r>
              <a:rPr lang="en" sz="1200">
                <a:solidFill>
                  <a:schemeClr val="dk1"/>
                </a:solidFill>
                <a:highlight>
                  <a:srgbClr val="FFFFFF"/>
                </a:highlight>
              </a:rPr>
              <a:t>.”</a:t>
            </a:r>
            <a:endParaRPr sz="1200">
              <a:solidFill>
                <a:schemeClr val="dk1"/>
              </a:solidFill>
              <a:highlight>
                <a:srgbClr val="FFFFFF"/>
              </a:highlight>
            </a:endParaRPr>
          </a:p>
          <a:p>
            <a:pPr indent="0" lvl="0" marL="0" rtl="0" algn="l">
              <a:spcBef>
                <a:spcPts val="1200"/>
              </a:spcBef>
              <a:spcAft>
                <a:spcPts val="120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9"/>
          <p:cNvSpPr/>
          <p:nvPr/>
        </p:nvSpPr>
        <p:spPr>
          <a:xfrm>
            <a:off x="0" y="3493150"/>
            <a:ext cx="9144000" cy="666000"/>
          </a:xfrm>
          <a:prstGeom prst="rect">
            <a:avLst/>
          </a:prstGeom>
          <a:solidFill>
            <a:srgbClr val="A825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5" name="Google Shape;265;p39"/>
          <p:cNvCxnSpPr/>
          <p:nvPr/>
        </p:nvCxnSpPr>
        <p:spPr>
          <a:xfrm>
            <a:off x="7400" y="3500550"/>
            <a:ext cx="9147300" cy="0"/>
          </a:xfrm>
          <a:prstGeom prst="straightConnector1">
            <a:avLst/>
          </a:prstGeom>
          <a:noFill/>
          <a:ln cap="flat" cmpd="sng" w="9525">
            <a:solidFill>
              <a:schemeClr val="dk1"/>
            </a:solidFill>
            <a:prstDash val="solid"/>
            <a:round/>
            <a:headEnd len="med" w="med" type="none"/>
            <a:tailEnd len="med" w="med" type="none"/>
          </a:ln>
        </p:spPr>
      </p:cxnSp>
      <p:sp>
        <p:nvSpPr>
          <p:cNvPr id="266" name="Google Shape;266;p39"/>
          <p:cNvSpPr txBox="1"/>
          <p:nvPr>
            <p:ph type="title"/>
          </p:nvPr>
        </p:nvSpPr>
        <p:spPr>
          <a:xfrm>
            <a:off x="0" y="959325"/>
            <a:ext cx="9144000" cy="841800"/>
          </a:xfrm>
          <a:prstGeom prst="rect">
            <a:avLst/>
          </a:prstGeom>
        </p:spPr>
        <p:txBody>
          <a:bodyPr anchorCtr="0" anchor="ctr" bIns="91425" lIns="91425" spcFirstLastPara="1" rIns="91425" wrap="square" tIns="91425">
            <a:normAutofit/>
          </a:bodyPr>
          <a:lstStyle/>
          <a:p>
            <a:pPr indent="0" lvl="0" marL="0" rtl="0" algn="ctr">
              <a:lnSpc>
                <a:spcPct val="115000"/>
              </a:lnSpc>
              <a:spcBef>
                <a:spcPts val="0"/>
              </a:spcBef>
              <a:spcAft>
                <a:spcPts val="0"/>
              </a:spcAft>
              <a:buNone/>
            </a:pPr>
            <a:r>
              <a:rPr lang="en" sz="2000">
                <a:latin typeface="Verdana"/>
                <a:ea typeface="Verdana"/>
                <a:cs typeface="Verdana"/>
                <a:sym typeface="Verdana"/>
              </a:rPr>
              <a:t>Good and Plenty: </a:t>
            </a:r>
            <a:endParaRPr sz="2000">
              <a:latin typeface="Verdana"/>
              <a:ea typeface="Verdana"/>
              <a:cs typeface="Verdana"/>
              <a:sym typeface="Verdana"/>
            </a:endParaRPr>
          </a:p>
          <a:p>
            <a:pPr indent="0" lvl="0" marL="0" rtl="0" algn="ctr">
              <a:lnSpc>
                <a:spcPct val="115000"/>
              </a:lnSpc>
              <a:spcBef>
                <a:spcPts val="0"/>
              </a:spcBef>
              <a:spcAft>
                <a:spcPts val="0"/>
              </a:spcAft>
              <a:buNone/>
            </a:pPr>
            <a:r>
              <a:rPr lang="en" sz="2000">
                <a:latin typeface="Verdana"/>
                <a:ea typeface="Verdana"/>
                <a:cs typeface="Verdana"/>
                <a:sym typeface="Verdana"/>
              </a:rPr>
              <a:t>Preliminary Results and Feedback</a:t>
            </a:r>
            <a:endParaRPr sz="2000">
              <a:latin typeface="Verdana"/>
              <a:ea typeface="Verdana"/>
              <a:cs typeface="Verdana"/>
              <a:sym typeface="Verdana"/>
            </a:endParaRPr>
          </a:p>
        </p:txBody>
      </p:sp>
      <p:grpSp>
        <p:nvGrpSpPr>
          <p:cNvPr id="267" name="Google Shape;267;p39"/>
          <p:cNvGrpSpPr/>
          <p:nvPr/>
        </p:nvGrpSpPr>
        <p:grpSpPr>
          <a:xfrm>
            <a:off x="0" y="3766750"/>
            <a:ext cx="9144000" cy="118800"/>
            <a:chOff x="0" y="3796450"/>
            <a:chExt cx="9144000" cy="118800"/>
          </a:xfrm>
        </p:grpSpPr>
        <p:sp>
          <p:nvSpPr>
            <p:cNvPr id="268" name="Google Shape;268;p39"/>
            <p:cNvSpPr/>
            <p:nvPr/>
          </p:nvSpPr>
          <p:spPr>
            <a:xfrm>
              <a:off x="0" y="3796450"/>
              <a:ext cx="9144000" cy="594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9"/>
            <p:cNvSpPr/>
            <p:nvPr/>
          </p:nvSpPr>
          <p:spPr>
            <a:xfrm>
              <a:off x="0" y="3855850"/>
              <a:ext cx="9144000" cy="5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0" name="Google Shape;270;p39"/>
          <p:cNvSpPr/>
          <p:nvPr/>
        </p:nvSpPr>
        <p:spPr>
          <a:xfrm>
            <a:off x="1753975" y="2701275"/>
            <a:ext cx="5639400" cy="2442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1" name="Google Shape;271;p39"/>
          <p:cNvPicPr preferRelativeResize="0"/>
          <p:nvPr/>
        </p:nvPicPr>
        <p:blipFill>
          <a:blip r:embed="rId3">
            <a:alphaModFix/>
          </a:blip>
          <a:stretch>
            <a:fillRect/>
          </a:stretch>
        </p:blipFill>
        <p:spPr>
          <a:xfrm rot="-5">
            <a:off x="1786189" y="2753134"/>
            <a:ext cx="5571622" cy="230903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How did it turn out?</a:t>
            </a:r>
            <a:endParaRPr/>
          </a:p>
        </p:txBody>
      </p:sp>
      <p:pic>
        <p:nvPicPr>
          <p:cNvPr id="277" name="Google Shape;277;p40"/>
          <p:cNvPicPr preferRelativeResize="0"/>
          <p:nvPr/>
        </p:nvPicPr>
        <p:blipFill>
          <a:blip r:embed="rId3">
            <a:alphaModFix/>
          </a:blip>
          <a:stretch>
            <a:fillRect/>
          </a:stretch>
        </p:blipFill>
        <p:spPr>
          <a:xfrm>
            <a:off x="5708900" y="2683900"/>
            <a:ext cx="7276076" cy="4875900"/>
          </a:xfrm>
          <a:prstGeom prst="rect">
            <a:avLst/>
          </a:prstGeom>
          <a:noFill/>
          <a:ln>
            <a:noFill/>
          </a:ln>
        </p:spPr>
      </p:pic>
      <p:sp>
        <p:nvSpPr>
          <p:cNvPr id="278" name="Google Shape;278;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79" name="Google Shape;279;p40"/>
          <p:cNvPicPr preferRelativeResize="0"/>
          <p:nvPr/>
        </p:nvPicPr>
        <p:blipFill>
          <a:blip r:embed="rId4">
            <a:alphaModFix/>
          </a:blip>
          <a:stretch>
            <a:fillRect/>
          </a:stretch>
        </p:blipFill>
        <p:spPr>
          <a:xfrm>
            <a:off x="285750" y="1152475"/>
            <a:ext cx="5366124" cy="34163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Consumer Reports</a:t>
            </a:r>
            <a:endParaRPr/>
          </a:p>
        </p:txBody>
      </p:sp>
      <p:sp>
        <p:nvSpPr>
          <p:cNvPr id="285" name="Google Shape;285;p41"/>
          <p:cNvSpPr txBox="1"/>
          <p:nvPr>
            <p:ph idx="1" type="body"/>
          </p:nvPr>
        </p:nvSpPr>
        <p:spPr>
          <a:xfrm>
            <a:off x="311700" y="1152475"/>
            <a:ext cx="8520600" cy="2380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6" name="Google Shape;286;p41"/>
          <p:cNvPicPr preferRelativeResize="0"/>
          <p:nvPr/>
        </p:nvPicPr>
        <p:blipFill rotWithShape="1">
          <a:blip r:embed="rId3">
            <a:alphaModFix/>
          </a:blip>
          <a:srcRect b="51438" l="0" r="0" t="28992"/>
          <a:stretch/>
        </p:blipFill>
        <p:spPr>
          <a:xfrm>
            <a:off x="-369812" y="3692951"/>
            <a:ext cx="9883628" cy="1450548"/>
          </a:xfrm>
          <a:prstGeom prst="rect">
            <a:avLst/>
          </a:prstGeom>
          <a:noFill/>
          <a:ln>
            <a:noFill/>
          </a:ln>
        </p:spPr>
      </p:pic>
      <p:pic>
        <p:nvPicPr>
          <p:cNvPr id="287" name="Google Shape;287;p41"/>
          <p:cNvPicPr preferRelativeResize="0"/>
          <p:nvPr/>
        </p:nvPicPr>
        <p:blipFill rotWithShape="1">
          <a:blip r:embed="rId4">
            <a:alphaModFix/>
          </a:blip>
          <a:srcRect b="1468" l="28021" r="27251" t="0"/>
          <a:stretch/>
        </p:blipFill>
        <p:spPr>
          <a:xfrm>
            <a:off x="201693" y="1152475"/>
            <a:ext cx="2614483" cy="3365325"/>
          </a:xfrm>
          <a:prstGeom prst="rect">
            <a:avLst/>
          </a:prstGeom>
          <a:noFill/>
          <a:ln>
            <a:noFill/>
          </a:ln>
        </p:spPr>
      </p:pic>
      <p:pic>
        <p:nvPicPr>
          <p:cNvPr id="288" name="Google Shape;288;p41"/>
          <p:cNvPicPr preferRelativeResize="0"/>
          <p:nvPr/>
        </p:nvPicPr>
        <p:blipFill>
          <a:blip r:embed="rId5">
            <a:alphaModFix/>
          </a:blip>
          <a:stretch>
            <a:fillRect/>
          </a:stretch>
        </p:blipFill>
        <p:spPr>
          <a:xfrm>
            <a:off x="3072250" y="1152475"/>
            <a:ext cx="5760050" cy="336531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List of Ingredients</a:t>
            </a:r>
            <a:endParaRPr/>
          </a:p>
        </p:txBody>
      </p:sp>
      <p:sp>
        <p:nvSpPr>
          <p:cNvPr id="74" name="Google Shape;74;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Clr>
                <a:schemeClr val="dk1"/>
              </a:buClr>
              <a:buSzPts val="1500"/>
              <a:buChar char="●"/>
            </a:pPr>
            <a:r>
              <a:rPr lang="en" sz="1500">
                <a:solidFill>
                  <a:schemeClr val="dk1"/>
                </a:solidFill>
              </a:rPr>
              <a:t>Welcome to our Candy Store: Academic Librarians and Student Success</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It’s a Mixed Bag: Understanding Differentiated Instruction</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Confectioners: Overview of the SAS 0201 curriculum, assignments, and assessments</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Good and Plenty: Preliminary results and feedback</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Now and Later: Reflections on future course adjustments</a:t>
            </a:r>
            <a:endParaRPr sz="2200"/>
          </a:p>
        </p:txBody>
      </p:sp>
      <p:pic>
        <p:nvPicPr>
          <p:cNvPr id="75" name="Google Shape;75;p15"/>
          <p:cNvPicPr preferRelativeResize="0"/>
          <p:nvPr/>
        </p:nvPicPr>
        <p:blipFill>
          <a:blip r:embed="rId3">
            <a:alphaModFix/>
          </a:blip>
          <a:stretch>
            <a:fillRect/>
          </a:stretch>
        </p:blipFill>
        <p:spPr>
          <a:xfrm rot="895386">
            <a:off x="6938785" y="2691181"/>
            <a:ext cx="1845430" cy="2252688"/>
          </a:xfrm>
          <a:prstGeom prst="rect">
            <a:avLst/>
          </a:prstGeom>
          <a:noFill/>
          <a:ln>
            <a:noFill/>
          </a:ln>
        </p:spPr>
      </p:pic>
      <p:pic>
        <p:nvPicPr>
          <p:cNvPr id="76" name="Google Shape;76;p15"/>
          <p:cNvPicPr preferRelativeResize="0"/>
          <p:nvPr/>
        </p:nvPicPr>
        <p:blipFill rotWithShape="1">
          <a:blip r:embed="rId4">
            <a:alphaModFix/>
          </a:blip>
          <a:srcRect b="0" l="0" r="8592" t="0"/>
          <a:stretch/>
        </p:blipFill>
        <p:spPr>
          <a:xfrm>
            <a:off x="5852075" y="3812475"/>
            <a:ext cx="1149000" cy="12570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42"/>
          <p:cNvPicPr preferRelativeResize="0"/>
          <p:nvPr/>
        </p:nvPicPr>
        <p:blipFill>
          <a:blip r:embed="rId3">
            <a:alphaModFix/>
          </a:blip>
          <a:stretch>
            <a:fillRect/>
          </a:stretch>
        </p:blipFill>
        <p:spPr>
          <a:xfrm>
            <a:off x="0" y="-976875"/>
            <a:ext cx="9144000" cy="6858000"/>
          </a:xfrm>
          <a:prstGeom prst="rect">
            <a:avLst/>
          </a:prstGeom>
          <a:noFill/>
          <a:ln>
            <a:noFill/>
          </a:ln>
        </p:spPr>
      </p:pic>
      <p:sp>
        <p:nvSpPr>
          <p:cNvPr id="294" name="Google Shape;294;p42"/>
          <p:cNvSpPr/>
          <p:nvPr/>
        </p:nvSpPr>
        <p:spPr>
          <a:xfrm>
            <a:off x="7400" y="2077400"/>
            <a:ext cx="9144000" cy="976800"/>
          </a:xfrm>
          <a:prstGeom prst="rect">
            <a:avLst/>
          </a:prstGeom>
          <a:solidFill>
            <a:srgbClr val="FFFFFF">
              <a:alpha val="87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42"/>
          <p:cNvSpPr txBox="1"/>
          <p:nvPr>
            <p:ph type="title"/>
          </p:nvPr>
        </p:nvSpPr>
        <p:spPr>
          <a:xfrm>
            <a:off x="7400" y="2144900"/>
            <a:ext cx="9144000" cy="841800"/>
          </a:xfrm>
          <a:prstGeom prst="rect">
            <a:avLst/>
          </a:prstGeom>
        </p:spPr>
        <p:txBody>
          <a:bodyPr anchorCtr="0" anchor="ctr" bIns="91425" lIns="91425" spcFirstLastPara="1" rIns="91425" wrap="square" tIns="91425">
            <a:normAutofit/>
          </a:bodyPr>
          <a:lstStyle/>
          <a:p>
            <a:pPr indent="0" lvl="0" marL="0" rtl="0" algn="ctr">
              <a:lnSpc>
                <a:spcPct val="115000"/>
              </a:lnSpc>
              <a:spcBef>
                <a:spcPts val="0"/>
              </a:spcBef>
              <a:spcAft>
                <a:spcPts val="0"/>
              </a:spcAft>
              <a:buNone/>
            </a:pPr>
            <a:r>
              <a:rPr lang="en" sz="2000">
                <a:latin typeface="Verdana"/>
                <a:ea typeface="Verdana"/>
                <a:cs typeface="Verdana"/>
                <a:sym typeface="Verdana"/>
              </a:rPr>
              <a:t>Now and Later: Adjusting Our Recipe</a:t>
            </a:r>
            <a:endParaRPr sz="2000">
              <a:latin typeface="Verdana"/>
              <a:ea typeface="Verdana"/>
              <a:cs typeface="Verdana"/>
              <a:sym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3"/>
          <p:cNvSpPr txBox="1"/>
          <p:nvPr>
            <p:ph type="title"/>
          </p:nvPr>
        </p:nvSpPr>
        <p:spPr>
          <a:xfrm>
            <a:off x="311700" y="445025"/>
            <a:ext cx="5697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Now: Changes We’ve Made</a:t>
            </a:r>
            <a:endParaRPr/>
          </a:p>
        </p:txBody>
      </p:sp>
      <p:sp>
        <p:nvSpPr>
          <p:cNvPr id="301" name="Google Shape;301;p43"/>
          <p:cNvSpPr txBox="1"/>
          <p:nvPr>
            <p:ph idx="1" type="body"/>
          </p:nvPr>
        </p:nvSpPr>
        <p:spPr>
          <a:xfrm>
            <a:off x="311700" y="1152475"/>
            <a:ext cx="5697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Clarifications to and reorganization of course syllabus</a:t>
            </a:r>
            <a:endParaRPr/>
          </a:p>
          <a:p>
            <a:pPr indent="-342900" lvl="0" marL="457200" rtl="0" algn="l">
              <a:spcBef>
                <a:spcPts val="0"/>
              </a:spcBef>
              <a:spcAft>
                <a:spcPts val="0"/>
              </a:spcAft>
              <a:buSzPts val="1800"/>
              <a:buChar char="★"/>
            </a:pPr>
            <a:r>
              <a:rPr lang="en"/>
              <a:t>Differentiated Instruction with weekly meetings</a:t>
            </a:r>
            <a:endParaRPr/>
          </a:p>
          <a:p>
            <a:pPr indent="-342900" lvl="0" marL="457200" rtl="0" algn="l">
              <a:spcBef>
                <a:spcPts val="0"/>
              </a:spcBef>
              <a:spcAft>
                <a:spcPts val="0"/>
              </a:spcAft>
              <a:buSzPts val="1800"/>
              <a:buChar char="★"/>
            </a:pPr>
            <a:r>
              <a:rPr lang="en"/>
              <a:t>Invite students to select their own ingredients</a:t>
            </a:r>
            <a:endParaRPr/>
          </a:p>
          <a:p>
            <a:pPr indent="0" lvl="0" marL="0" rtl="0" algn="l">
              <a:spcBef>
                <a:spcPts val="1200"/>
              </a:spcBef>
              <a:spcAft>
                <a:spcPts val="1200"/>
              </a:spcAft>
              <a:buNone/>
            </a:pPr>
            <a:r>
              <a:t/>
            </a:r>
            <a:endParaRPr/>
          </a:p>
        </p:txBody>
      </p:sp>
      <p:pic>
        <p:nvPicPr>
          <p:cNvPr id="302" name="Google Shape;302;p43"/>
          <p:cNvPicPr preferRelativeResize="0"/>
          <p:nvPr/>
        </p:nvPicPr>
        <p:blipFill rotWithShape="1">
          <a:blip r:embed="rId3">
            <a:alphaModFix/>
          </a:blip>
          <a:srcRect b="28675" l="33208" r="0" t="13195"/>
          <a:stretch/>
        </p:blipFill>
        <p:spPr>
          <a:xfrm rot="-5400000">
            <a:off x="5084299" y="1087900"/>
            <a:ext cx="5165701" cy="2989900"/>
          </a:xfrm>
          <a:prstGeom prst="rect">
            <a:avLst/>
          </a:prstGeom>
          <a:noFill/>
          <a:ln>
            <a:noFill/>
          </a:ln>
        </p:spPr>
      </p:pic>
      <p:cxnSp>
        <p:nvCxnSpPr>
          <p:cNvPr id="303" name="Google Shape;303;p43"/>
          <p:cNvCxnSpPr/>
          <p:nvPr/>
        </p:nvCxnSpPr>
        <p:spPr>
          <a:xfrm>
            <a:off x="6453425" y="-29600"/>
            <a:ext cx="0" cy="5550600"/>
          </a:xfrm>
          <a:prstGeom prst="straightConnector1">
            <a:avLst/>
          </a:prstGeom>
          <a:noFill/>
          <a:ln cap="flat" cmpd="sng" w="114300">
            <a:solidFill>
              <a:schemeClr val="lt1"/>
            </a:solidFill>
            <a:prstDash val="dot"/>
            <a:round/>
            <a:headEnd len="med" w="med" type="none"/>
            <a:tailEnd len="med" w="med" type="none"/>
          </a:ln>
        </p:spPr>
      </p:cxnSp>
      <p:cxnSp>
        <p:nvCxnSpPr>
          <p:cNvPr id="304" name="Google Shape;304;p43"/>
          <p:cNvCxnSpPr/>
          <p:nvPr/>
        </p:nvCxnSpPr>
        <p:spPr>
          <a:xfrm>
            <a:off x="6324600" y="85375"/>
            <a:ext cx="0" cy="5550600"/>
          </a:xfrm>
          <a:prstGeom prst="straightConnector1">
            <a:avLst/>
          </a:prstGeom>
          <a:noFill/>
          <a:ln cap="flat" cmpd="sng" w="114300">
            <a:solidFill>
              <a:schemeClr val="lt1"/>
            </a:solidFill>
            <a:prstDash val="dot"/>
            <a:round/>
            <a:headEnd len="med" w="med" type="none"/>
            <a:tailEnd len="med" w="med"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Later: Future Modifications</a:t>
            </a:r>
            <a:endParaRPr/>
          </a:p>
        </p:txBody>
      </p:sp>
      <p:sp>
        <p:nvSpPr>
          <p:cNvPr id="310" name="Google Shape;310;p44"/>
          <p:cNvSpPr txBox="1"/>
          <p:nvPr>
            <p:ph idx="1" type="body"/>
          </p:nvPr>
        </p:nvSpPr>
        <p:spPr>
          <a:xfrm>
            <a:off x="311700" y="1152475"/>
            <a:ext cx="8520600" cy="2280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Changing to 16-week course </a:t>
            </a:r>
            <a:endParaRPr/>
          </a:p>
          <a:p>
            <a:pPr indent="-342900" lvl="0" marL="457200" rtl="0" algn="l">
              <a:spcBef>
                <a:spcPts val="0"/>
              </a:spcBef>
              <a:spcAft>
                <a:spcPts val="0"/>
              </a:spcAft>
              <a:buSzPts val="1800"/>
              <a:buChar char="★"/>
            </a:pPr>
            <a:r>
              <a:rPr lang="en"/>
              <a:t>Time Management               Project Management</a:t>
            </a:r>
            <a:endParaRPr/>
          </a:p>
          <a:p>
            <a:pPr indent="-342900" lvl="0" marL="457200" rtl="0" algn="l">
              <a:spcBef>
                <a:spcPts val="0"/>
              </a:spcBef>
              <a:spcAft>
                <a:spcPts val="0"/>
              </a:spcAft>
              <a:buSzPts val="1800"/>
              <a:buChar char="★"/>
            </a:pPr>
            <a:r>
              <a:rPr lang="en"/>
              <a:t>Rewriting Student Learning Outcomes</a:t>
            </a:r>
            <a:endParaRPr/>
          </a:p>
          <a:p>
            <a:pPr indent="-342900" lvl="0" marL="457200" rtl="0" algn="l">
              <a:spcBef>
                <a:spcPts val="0"/>
              </a:spcBef>
              <a:spcAft>
                <a:spcPts val="0"/>
              </a:spcAft>
              <a:buSzPts val="1800"/>
              <a:buChar char="★"/>
            </a:pPr>
            <a:r>
              <a:rPr lang="en"/>
              <a:t>Adding various Tasks, Experiences, and Opportunities to our menu</a:t>
            </a:r>
            <a:endParaRPr/>
          </a:p>
          <a:p>
            <a:pPr indent="-317500" lvl="1" marL="914400" rtl="0" algn="l">
              <a:spcBef>
                <a:spcPts val="0"/>
              </a:spcBef>
              <a:spcAft>
                <a:spcPts val="0"/>
              </a:spcAft>
              <a:buSzPts val="1400"/>
              <a:buChar char="○"/>
            </a:pPr>
            <a:r>
              <a:rPr lang="en"/>
              <a:t>Suggestions from the room?</a:t>
            </a:r>
            <a:endParaRPr/>
          </a:p>
        </p:txBody>
      </p:sp>
      <p:pic>
        <p:nvPicPr>
          <p:cNvPr id="311" name="Google Shape;311;p44"/>
          <p:cNvPicPr preferRelativeResize="0"/>
          <p:nvPr/>
        </p:nvPicPr>
        <p:blipFill rotWithShape="1">
          <a:blip r:embed="rId3">
            <a:alphaModFix/>
          </a:blip>
          <a:srcRect b="25000" l="0" r="0" t="52878"/>
          <a:stretch/>
        </p:blipFill>
        <p:spPr>
          <a:xfrm>
            <a:off x="0" y="3626350"/>
            <a:ext cx="9144000" cy="1517150"/>
          </a:xfrm>
          <a:prstGeom prst="rect">
            <a:avLst/>
          </a:prstGeom>
          <a:noFill/>
          <a:ln>
            <a:noFill/>
          </a:ln>
        </p:spPr>
      </p:pic>
      <p:sp>
        <p:nvSpPr>
          <p:cNvPr id="312" name="Google Shape;312;p44"/>
          <p:cNvSpPr/>
          <p:nvPr/>
        </p:nvSpPr>
        <p:spPr>
          <a:xfrm>
            <a:off x="2848375" y="1614800"/>
            <a:ext cx="762600" cy="179400"/>
          </a:xfrm>
          <a:prstGeom prst="rightArrow">
            <a:avLst>
              <a:gd fmla="val 50000" name="adj1"/>
              <a:gd fmla="val 50000" name="adj2"/>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Verdana"/>
                <a:ea typeface="Verdana"/>
                <a:cs typeface="Verdana"/>
                <a:sym typeface="Verdana"/>
              </a:rPr>
              <a:t>References</a:t>
            </a:r>
            <a:endParaRPr>
              <a:latin typeface="Verdana"/>
              <a:ea typeface="Verdana"/>
              <a:cs typeface="Verdana"/>
              <a:sym typeface="Verdana"/>
            </a:endParaRPr>
          </a:p>
        </p:txBody>
      </p:sp>
      <p:sp>
        <p:nvSpPr>
          <p:cNvPr id="318" name="Google Shape;318;p45"/>
          <p:cNvSpPr txBox="1"/>
          <p:nvPr>
            <p:ph idx="1" type="body"/>
          </p:nvPr>
        </p:nvSpPr>
        <p:spPr>
          <a:xfrm>
            <a:off x="311700" y="1152475"/>
            <a:ext cx="8520600" cy="3476700"/>
          </a:xfrm>
          <a:prstGeom prst="rect">
            <a:avLst/>
          </a:prstGeom>
        </p:spPr>
        <p:txBody>
          <a:bodyPr anchorCtr="0" anchor="t" bIns="91425" lIns="91425" spcFirstLastPara="1" rIns="91425" wrap="square" tIns="91425">
            <a:noAutofit/>
          </a:bodyPr>
          <a:lstStyle/>
          <a:p>
            <a:pPr indent="-342900" lvl="0" marL="457200" rtl="0" algn="l">
              <a:lnSpc>
                <a:spcPct val="105000"/>
              </a:lnSpc>
              <a:spcBef>
                <a:spcPts val="0"/>
              </a:spcBef>
              <a:spcAft>
                <a:spcPts val="0"/>
              </a:spcAft>
              <a:buClr>
                <a:schemeClr val="dk1"/>
              </a:buClr>
              <a:buSzPts val="1018"/>
              <a:buFont typeface="Arial"/>
              <a:buNone/>
            </a:pPr>
            <a:r>
              <a:rPr lang="en" sz="1025">
                <a:solidFill>
                  <a:schemeClr val="dk1"/>
                </a:solidFill>
              </a:rPr>
              <a:t>Allison, D. (2015). Measuring the academic impact of libraries. </a:t>
            </a:r>
            <a:r>
              <a:rPr i="1" lang="en" sz="1025">
                <a:solidFill>
                  <a:schemeClr val="dk1"/>
                </a:solidFill>
              </a:rPr>
              <a:t>Portal : Libraries and the Academy</a:t>
            </a:r>
            <a:r>
              <a:rPr lang="en" sz="1025">
                <a:solidFill>
                  <a:schemeClr val="dk1"/>
                </a:solidFill>
              </a:rPr>
              <a:t>, </a:t>
            </a:r>
            <a:r>
              <a:rPr i="1" lang="en" sz="1025">
                <a:solidFill>
                  <a:schemeClr val="dk1"/>
                </a:solidFill>
              </a:rPr>
              <a:t>15</a:t>
            </a:r>
            <a:r>
              <a:rPr lang="en" sz="1025">
                <a:solidFill>
                  <a:schemeClr val="dk1"/>
                </a:solidFill>
              </a:rPr>
              <a:t>(1), 30–40.</a:t>
            </a:r>
            <a:endParaRPr sz="1025">
              <a:solidFill>
                <a:schemeClr val="dk1"/>
              </a:solidFill>
            </a:endParaRPr>
          </a:p>
          <a:p>
            <a:pPr indent="-342900" lvl="0" marL="457200" rtl="0" algn="l">
              <a:lnSpc>
                <a:spcPct val="105000"/>
              </a:lnSpc>
              <a:spcBef>
                <a:spcPts val="0"/>
              </a:spcBef>
              <a:spcAft>
                <a:spcPts val="0"/>
              </a:spcAft>
              <a:buClr>
                <a:schemeClr val="dk1"/>
              </a:buClr>
              <a:buSzPts val="1018"/>
              <a:buFont typeface="Arial"/>
              <a:buNone/>
            </a:pPr>
            <a:r>
              <a:rPr lang="en" sz="1025">
                <a:solidFill>
                  <a:schemeClr val="dk1"/>
                </a:solidFill>
              </a:rPr>
              <a:t>Barrett, L., Ghezzi, R., &amp; Satterfield, J. (2015). Jay Gatsby goes to college: Engaging at-risk students. </a:t>
            </a:r>
            <a:r>
              <a:rPr i="1" lang="en" sz="1025">
                <a:solidFill>
                  <a:schemeClr val="dk1"/>
                </a:solidFill>
              </a:rPr>
              <a:t>Reference &amp; User Services Quarterly</a:t>
            </a:r>
            <a:r>
              <a:rPr lang="en" sz="1025">
                <a:solidFill>
                  <a:schemeClr val="dk1"/>
                </a:solidFill>
              </a:rPr>
              <a:t>, </a:t>
            </a:r>
            <a:r>
              <a:rPr i="1" lang="en" sz="1025">
                <a:solidFill>
                  <a:schemeClr val="dk1"/>
                </a:solidFill>
              </a:rPr>
              <a:t>55</a:t>
            </a:r>
            <a:r>
              <a:rPr lang="en" sz="1025">
                <a:solidFill>
                  <a:schemeClr val="dk1"/>
                </a:solidFill>
              </a:rPr>
              <a:t>(1), 11–17.</a:t>
            </a:r>
            <a:endParaRPr sz="1025">
              <a:solidFill>
                <a:schemeClr val="dk1"/>
              </a:solidFill>
            </a:endParaRPr>
          </a:p>
          <a:p>
            <a:pPr indent="-342900" lvl="0" marL="457200" rtl="0" algn="l">
              <a:lnSpc>
                <a:spcPct val="105000"/>
              </a:lnSpc>
              <a:spcBef>
                <a:spcPts val="0"/>
              </a:spcBef>
              <a:spcAft>
                <a:spcPts val="0"/>
              </a:spcAft>
              <a:buClr>
                <a:schemeClr val="dk1"/>
              </a:buClr>
              <a:buSzPts val="1018"/>
              <a:buFont typeface="Arial"/>
              <a:buNone/>
            </a:pPr>
            <a:r>
              <a:rPr lang="en" sz="1025">
                <a:solidFill>
                  <a:schemeClr val="dk1"/>
                </a:solidFill>
              </a:rPr>
              <a:t>Cohen, N., Holdsworth, L., Prechtel, J. M., Newby, J., Mery, Y., Pfander, J., &amp; Eagleson, L. (2016). A survey of information literacy credit courses in US academic libraries. </a:t>
            </a:r>
            <a:r>
              <a:rPr i="1" lang="en" sz="1025">
                <a:solidFill>
                  <a:schemeClr val="dk1"/>
                </a:solidFill>
              </a:rPr>
              <a:t>Reference Services Review</a:t>
            </a:r>
            <a:r>
              <a:rPr lang="en" sz="1025">
                <a:solidFill>
                  <a:schemeClr val="dk1"/>
                </a:solidFill>
              </a:rPr>
              <a:t>, </a:t>
            </a:r>
            <a:r>
              <a:rPr i="1" lang="en" sz="1025">
                <a:solidFill>
                  <a:schemeClr val="dk1"/>
                </a:solidFill>
              </a:rPr>
              <a:t>44</a:t>
            </a:r>
            <a:r>
              <a:rPr lang="en" sz="1025">
                <a:solidFill>
                  <a:schemeClr val="dk1"/>
                </a:solidFill>
              </a:rPr>
              <a:t>(4), 564–582.</a:t>
            </a:r>
            <a:r>
              <a:rPr lang="en" sz="1025">
                <a:solidFill>
                  <a:schemeClr val="hlink"/>
                </a:solidFill>
                <a:uFill>
                  <a:noFill/>
                </a:uFill>
                <a:hlinkClick r:id="rId3"/>
              </a:rPr>
              <a:t> </a:t>
            </a:r>
            <a:r>
              <a:rPr lang="en" sz="1025" u="sng">
                <a:solidFill>
                  <a:srgbClr val="1155CC"/>
                </a:solidFill>
                <a:hlinkClick r:id="rId4">
                  <a:extLst>
                    <a:ext uri="{A12FA001-AC4F-418D-AE19-62706E023703}">
                      <ahyp:hlinkClr val="tx"/>
                    </a:ext>
                  </a:extLst>
                </a:hlinkClick>
              </a:rPr>
              <a:t>https://doi.org/10.1108/RSR-03-2016-0021</a:t>
            </a:r>
            <a:endParaRPr sz="1025" u="sng">
              <a:solidFill>
                <a:srgbClr val="1155CC"/>
              </a:solidFill>
            </a:endParaRPr>
          </a:p>
          <a:p>
            <a:pPr indent="-342900" lvl="0" marL="457200" rtl="0" algn="l">
              <a:lnSpc>
                <a:spcPct val="105000"/>
              </a:lnSpc>
              <a:spcBef>
                <a:spcPts val="0"/>
              </a:spcBef>
              <a:spcAft>
                <a:spcPts val="0"/>
              </a:spcAft>
              <a:buClr>
                <a:schemeClr val="dk1"/>
              </a:buClr>
              <a:buSzPts val="1018"/>
              <a:buFont typeface="Arial"/>
              <a:buNone/>
            </a:pPr>
            <a:r>
              <a:rPr lang="en" sz="1025">
                <a:solidFill>
                  <a:schemeClr val="dk1"/>
                </a:solidFill>
              </a:rPr>
              <a:t>Fleming-May, R. A., Mays, R., &amp; Radom, R. (2015). “I never had to use the library in high school”: A library instruction program for at-risk students. </a:t>
            </a:r>
            <a:r>
              <a:rPr i="1" lang="en" sz="1025">
                <a:solidFill>
                  <a:schemeClr val="dk1"/>
                </a:solidFill>
              </a:rPr>
              <a:t>Portal : Libraries and the Academy</a:t>
            </a:r>
            <a:r>
              <a:rPr lang="en" sz="1025">
                <a:solidFill>
                  <a:schemeClr val="dk1"/>
                </a:solidFill>
              </a:rPr>
              <a:t>, </a:t>
            </a:r>
            <a:r>
              <a:rPr i="1" lang="en" sz="1025">
                <a:solidFill>
                  <a:schemeClr val="dk1"/>
                </a:solidFill>
              </a:rPr>
              <a:t>15</a:t>
            </a:r>
            <a:r>
              <a:rPr lang="en" sz="1025">
                <a:solidFill>
                  <a:schemeClr val="dk1"/>
                </a:solidFill>
              </a:rPr>
              <a:t>(3), 433–456.</a:t>
            </a:r>
            <a:endParaRPr sz="1025">
              <a:solidFill>
                <a:schemeClr val="dk1"/>
              </a:solidFill>
            </a:endParaRPr>
          </a:p>
          <a:p>
            <a:pPr indent="-342900" lvl="0" marL="457200" rtl="0" algn="l">
              <a:lnSpc>
                <a:spcPct val="105000"/>
              </a:lnSpc>
              <a:spcBef>
                <a:spcPts val="0"/>
              </a:spcBef>
              <a:spcAft>
                <a:spcPts val="0"/>
              </a:spcAft>
              <a:buClr>
                <a:schemeClr val="dk1"/>
              </a:buClr>
              <a:buSzPts val="1018"/>
              <a:buFont typeface="Arial"/>
              <a:buNone/>
            </a:pPr>
            <a:r>
              <a:rPr lang="en" sz="1025">
                <a:solidFill>
                  <a:schemeClr val="dk1"/>
                </a:solidFill>
              </a:rPr>
              <a:t>Ghaith, G. M., &amp; Awada, G. M. (2022). Scaffolding understanding of scholarly educational research through teacher/student conferencing and differentiated instruction. </a:t>
            </a:r>
            <a:r>
              <a:rPr i="1" lang="en" sz="1025">
                <a:solidFill>
                  <a:schemeClr val="dk1"/>
                </a:solidFill>
              </a:rPr>
              <a:t>Teaching &amp; Learning Inquiry</a:t>
            </a:r>
            <a:r>
              <a:rPr lang="en" sz="1025">
                <a:solidFill>
                  <a:schemeClr val="dk1"/>
                </a:solidFill>
              </a:rPr>
              <a:t>, </a:t>
            </a:r>
            <a:r>
              <a:rPr i="1" lang="en" sz="1025">
                <a:solidFill>
                  <a:schemeClr val="dk1"/>
                </a:solidFill>
              </a:rPr>
              <a:t>10</a:t>
            </a:r>
            <a:r>
              <a:rPr lang="en" sz="1025">
                <a:solidFill>
                  <a:schemeClr val="dk1"/>
                </a:solidFill>
              </a:rPr>
              <a:t>.</a:t>
            </a:r>
            <a:endParaRPr sz="1025">
              <a:solidFill>
                <a:schemeClr val="dk1"/>
              </a:solidFill>
            </a:endParaRPr>
          </a:p>
          <a:p>
            <a:pPr indent="-342900" lvl="0" marL="457200" rtl="0" algn="l">
              <a:lnSpc>
                <a:spcPct val="105000"/>
              </a:lnSpc>
              <a:spcBef>
                <a:spcPts val="0"/>
              </a:spcBef>
              <a:spcAft>
                <a:spcPts val="0"/>
              </a:spcAft>
              <a:buClr>
                <a:schemeClr val="dk1"/>
              </a:buClr>
              <a:buSzPts val="1018"/>
              <a:buFont typeface="Arial"/>
              <a:buNone/>
            </a:pPr>
            <a:r>
              <a:rPr lang="en" sz="1025">
                <a:solidFill>
                  <a:schemeClr val="dk1"/>
                </a:solidFill>
              </a:rPr>
              <a:t>Lawal, V. (2021). Transforming academic library services for at-risk students in the fourth industrial revolution: A literature review. </a:t>
            </a:r>
            <a:r>
              <a:rPr i="1" lang="en" sz="1025">
                <a:solidFill>
                  <a:schemeClr val="dk1"/>
                </a:solidFill>
              </a:rPr>
              <a:t>Mousaion</a:t>
            </a:r>
            <a:r>
              <a:rPr lang="en" sz="1025">
                <a:solidFill>
                  <a:schemeClr val="dk1"/>
                </a:solidFill>
              </a:rPr>
              <a:t>, </a:t>
            </a:r>
            <a:r>
              <a:rPr i="1" lang="en" sz="1025">
                <a:solidFill>
                  <a:schemeClr val="dk1"/>
                </a:solidFill>
              </a:rPr>
              <a:t>39</a:t>
            </a:r>
            <a:r>
              <a:rPr lang="en" sz="1025">
                <a:solidFill>
                  <a:schemeClr val="dk1"/>
                </a:solidFill>
              </a:rPr>
              <a:t>(2), 1.</a:t>
            </a:r>
            <a:r>
              <a:rPr lang="en" sz="1025">
                <a:solidFill>
                  <a:schemeClr val="hlink"/>
                </a:solidFill>
                <a:uFill>
                  <a:noFill/>
                </a:uFill>
                <a:hlinkClick r:id="rId5"/>
              </a:rPr>
              <a:t> </a:t>
            </a:r>
            <a:r>
              <a:rPr lang="en" sz="1025" u="sng">
                <a:solidFill>
                  <a:srgbClr val="1155CC"/>
                </a:solidFill>
                <a:hlinkClick r:id="rId6">
                  <a:extLst>
                    <a:ext uri="{A12FA001-AC4F-418D-AE19-62706E023703}">
                      <ahyp:hlinkClr val="tx"/>
                    </a:ext>
                  </a:extLst>
                </a:hlinkClick>
              </a:rPr>
              <a:t>https://doi.org/10.25159/2663-659X/8789</a:t>
            </a:r>
            <a:endParaRPr sz="1025" u="sng">
              <a:solidFill>
                <a:srgbClr val="1155CC"/>
              </a:solidFill>
            </a:endParaRPr>
          </a:p>
          <a:p>
            <a:pPr indent="-342900" lvl="0" marL="457200" rtl="0" algn="l">
              <a:lnSpc>
                <a:spcPct val="105000"/>
              </a:lnSpc>
              <a:spcBef>
                <a:spcPts val="0"/>
              </a:spcBef>
              <a:spcAft>
                <a:spcPts val="0"/>
              </a:spcAft>
              <a:buClr>
                <a:schemeClr val="dk1"/>
              </a:buClr>
              <a:buSzPts val="1018"/>
              <a:buFont typeface="Arial"/>
              <a:buNone/>
            </a:pPr>
            <a:r>
              <a:rPr lang="en" sz="1025">
                <a:solidFill>
                  <a:schemeClr val="dk1"/>
                </a:solidFill>
              </a:rPr>
              <a:t>Lynn Bell. (2011). Faculty conversation: Carol Tomlinson on differentiation. </a:t>
            </a:r>
            <a:r>
              <a:rPr i="1" lang="en" sz="1025">
                <a:solidFill>
                  <a:schemeClr val="dk1"/>
                </a:solidFill>
              </a:rPr>
              <a:t>University of Virginia School of Education and Human Development</a:t>
            </a:r>
            <a:r>
              <a:rPr lang="en" sz="1025">
                <a:solidFill>
                  <a:schemeClr val="dk1"/>
                </a:solidFill>
              </a:rPr>
              <a:t>.</a:t>
            </a:r>
            <a:r>
              <a:rPr lang="en" sz="1025">
                <a:solidFill>
                  <a:schemeClr val="hlink"/>
                </a:solidFill>
                <a:uFill>
                  <a:noFill/>
                </a:uFill>
                <a:hlinkClick r:id="rId7"/>
              </a:rPr>
              <a:t> </a:t>
            </a:r>
            <a:r>
              <a:rPr lang="en" sz="1025" u="sng">
                <a:solidFill>
                  <a:srgbClr val="1155CC"/>
                </a:solidFill>
                <a:hlinkClick r:id="rId8">
                  <a:extLst>
                    <a:ext uri="{A12FA001-AC4F-418D-AE19-62706E023703}">
                      <ahyp:hlinkClr val="tx"/>
                    </a:ext>
                  </a:extLst>
                </a:hlinkClick>
              </a:rPr>
              <a:t>https://education.virginia.edu/news-stories/faculty-conversation-carol-tomlinson-differentiation</a:t>
            </a:r>
            <a:endParaRPr sz="1025" u="sng">
              <a:solidFill>
                <a:srgbClr val="1155CC"/>
              </a:solidFill>
            </a:endParaRPr>
          </a:p>
          <a:p>
            <a:pPr indent="-342900" lvl="0" marL="457200" rtl="0" algn="l">
              <a:lnSpc>
                <a:spcPct val="105000"/>
              </a:lnSpc>
              <a:spcBef>
                <a:spcPts val="0"/>
              </a:spcBef>
              <a:spcAft>
                <a:spcPts val="0"/>
              </a:spcAft>
              <a:buClr>
                <a:schemeClr val="dk1"/>
              </a:buClr>
              <a:buSzPts val="1018"/>
              <a:buFont typeface="Arial"/>
              <a:buNone/>
            </a:pPr>
            <a:r>
              <a:rPr lang="en" sz="1025">
                <a:solidFill>
                  <a:schemeClr val="dk1"/>
                </a:solidFill>
              </a:rPr>
              <a:t>Matamoros, A. B. (2016). Differentiated instruction in information literacy courses in urban universities: How flipping the classroom can transform a course and help reach all students. </a:t>
            </a:r>
            <a:r>
              <a:rPr i="1" lang="en" sz="1025">
                <a:solidFill>
                  <a:schemeClr val="dk1"/>
                </a:solidFill>
              </a:rPr>
              <a:t>Urban Library Journal</a:t>
            </a:r>
            <a:r>
              <a:rPr lang="en" sz="1025">
                <a:solidFill>
                  <a:schemeClr val="dk1"/>
                </a:solidFill>
              </a:rPr>
              <a:t>, </a:t>
            </a:r>
            <a:r>
              <a:rPr i="1" lang="en" sz="1025">
                <a:solidFill>
                  <a:schemeClr val="dk1"/>
                </a:solidFill>
              </a:rPr>
              <a:t>22</a:t>
            </a:r>
            <a:r>
              <a:rPr lang="en" sz="1025">
                <a:solidFill>
                  <a:schemeClr val="dk1"/>
                </a:solidFill>
              </a:rPr>
              <a:t>(1), 1–28.</a:t>
            </a:r>
            <a:endParaRPr sz="1025">
              <a:solidFill>
                <a:schemeClr val="dk1"/>
              </a:solidFill>
            </a:endParaRPr>
          </a:p>
          <a:p>
            <a:pPr indent="-342900" lvl="0" marL="457200" rtl="0" algn="l">
              <a:lnSpc>
                <a:spcPct val="105000"/>
              </a:lnSpc>
              <a:spcBef>
                <a:spcPts val="0"/>
              </a:spcBef>
              <a:spcAft>
                <a:spcPts val="0"/>
              </a:spcAft>
              <a:buClr>
                <a:schemeClr val="dk1"/>
              </a:buClr>
              <a:buSzPts val="1018"/>
              <a:buFont typeface="Arial"/>
              <a:buNone/>
            </a:pPr>
            <a:r>
              <a:rPr lang="en" sz="1025">
                <a:solidFill>
                  <a:schemeClr val="dk1"/>
                </a:solidFill>
              </a:rPr>
              <a:t>Mayer, J., &amp; Bowles-Terry, M. (2013). Engagement and assessment in a credit-bearing information literacy course. </a:t>
            </a:r>
            <a:r>
              <a:rPr i="1" lang="en" sz="1025">
                <a:solidFill>
                  <a:schemeClr val="dk1"/>
                </a:solidFill>
              </a:rPr>
              <a:t>Reference Services Review</a:t>
            </a:r>
            <a:r>
              <a:rPr lang="en" sz="1025">
                <a:solidFill>
                  <a:schemeClr val="dk1"/>
                </a:solidFill>
              </a:rPr>
              <a:t>, </a:t>
            </a:r>
            <a:r>
              <a:rPr i="1" lang="en" sz="1025">
                <a:solidFill>
                  <a:schemeClr val="dk1"/>
                </a:solidFill>
              </a:rPr>
              <a:t>41</a:t>
            </a:r>
            <a:r>
              <a:rPr lang="en" sz="1025">
                <a:solidFill>
                  <a:schemeClr val="dk1"/>
                </a:solidFill>
              </a:rPr>
              <a:t>(1), 62–79.</a:t>
            </a:r>
            <a:r>
              <a:rPr lang="en" sz="1025">
                <a:solidFill>
                  <a:schemeClr val="hlink"/>
                </a:solidFill>
                <a:uFill>
                  <a:noFill/>
                </a:uFill>
                <a:hlinkClick r:id="rId9"/>
              </a:rPr>
              <a:t> </a:t>
            </a:r>
            <a:r>
              <a:rPr lang="en" sz="1025" u="sng">
                <a:solidFill>
                  <a:srgbClr val="1155CC"/>
                </a:solidFill>
                <a:hlinkClick r:id="rId10">
                  <a:extLst>
                    <a:ext uri="{A12FA001-AC4F-418D-AE19-62706E023703}">
                      <ahyp:hlinkClr val="tx"/>
                    </a:ext>
                  </a:extLst>
                </a:hlinkClick>
              </a:rPr>
              <a:t>https://doi.org/10.1108/00907321311300884</a:t>
            </a:r>
            <a:endParaRPr sz="1025" u="sng">
              <a:solidFill>
                <a:srgbClr val="1155CC"/>
              </a:solidFill>
            </a:endParaRPr>
          </a:p>
          <a:p>
            <a:pPr indent="-342900" lvl="0" marL="457200" rtl="0" algn="l">
              <a:lnSpc>
                <a:spcPct val="105000"/>
              </a:lnSpc>
              <a:spcBef>
                <a:spcPts val="0"/>
              </a:spcBef>
              <a:spcAft>
                <a:spcPts val="0"/>
              </a:spcAft>
              <a:buClr>
                <a:schemeClr val="dk1"/>
              </a:buClr>
              <a:buSzPts val="1018"/>
              <a:buFont typeface="Arial"/>
              <a:buNone/>
            </a:pPr>
            <a:r>
              <a:rPr lang="en" sz="1025">
                <a:solidFill>
                  <a:schemeClr val="dk1"/>
                </a:solidFill>
              </a:rPr>
              <a:t>Sobel, K., Ramsey, P., &amp; Jones, G. (2018). The professor-librarian: Academic librarians teaching credit-bearing courses. </a:t>
            </a:r>
            <a:r>
              <a:rPr i="1" lang="en" sz="1025">
                <a:solidFill>
                  <a:schemeClr val="dk1"/>
                </a:solidFill>
              </a:rPr>
              <a:t>Public Services Quarterly</a:t>
            </a:r>
            <a:r>
              <a:rPr lang="en" sz="1025">
                <a:solidFill>
                  <a:schemeClr val="dk1"/>
                </a:solidFill>
              </a:rPr>
              <a:t>, </a:t>
            </a:r>
            <a:r>
              <a:rPr i="1" lang="en" sz="1025">
                <a:solidFill>
                  <a:schemeClr val="dk1"/>
                </a:solidFill>
              </a:rPr>
              <a:t>14</a:t>
            </a:r>
            <a:r>
              <a:rPr lang="en" sz="1025">
                <a:solidFill>
                  <a:schemeClr val="dk1"/>
                </a:solidFill>
              </a:rPr>
              <a:t>(1), 1–21.</a:t>
            </a:r>
            <a:r>
              <a:rPr lang="en" sz="1025">
                <a:solidFill>
                  <a:schemeClr val="hlink"/>
                </a:solidFill>
                <a:uFill>
                  <a:noFill/>
                </a:uFill>
                <a:hlinkClick r:id="rId11"/>
              </a:rPr>
              <a:t> </a:t>
            </a:r>
            <a:r>
              <a:rPr lang="en" sz="1025" u="sng">
                <a:solidFill>
                  <a:srgbClr val="1155CC"/>
                </a:solidFill>
                <a:hlinkClick r:id="rId12">
                  <a:extLst>
                    <a:ext uri="{A12FA001-AC4F-418D-AE19-62706E023703}">
                      <ahyp:hlinkClr val="tx"/>
                    </a:ext>
                  </a:extLst>
                </a:hlinkClick>
              </a:rPr>
              <a:t>https://doi.org/10.1080/15228959.2017.1342584</a:t>
            </a:r>
            <a:endParaRPr sz="1025" u="sng">
              <a:solidFill>
                <a:srgbClr val="1155CC"/>
              </a:solidFill>
            </a:endParaRPr>
          </a:p>
          <a:p>
            <a:pPr indent="-342900" lvl="0" marL="457200" rtl="0" algn="l">
              <a:lnSpc>
                <a:spcPct val="105000"/>
              </a:lnSpc>
              <a:spcBef>
                <a:spcPts val="0"/>
              </a:spcBef>
              <a:spcAft>
                <a:spcPts val="0"/>
              </a:spcAft>
              <a:buClr>
                <a:schemeClr val="dk1"/>
              </a:buClr>
              <a:buSzPts val="1018"/>
              <a:buFont typeface="Arial"/>
              <a:buNone/>
            </a:pPr>
            <a:r>
              <a:rPr lang="en" sz="1025">
                <a:solidFill>
                  <a:schemeClr val="dk1"/>
                </a:solidFill>
              </a:rPr>
              <a:t>Tomlinson, C.A., &amp; McTighe, J. (2006). </a:t>
            </a:r>
            <a:r>
              <a:rPr i="1" lang="en" sz="1025">
                <a:solidFill>
                  <a:schemeClr val="dk1"/>
                </a:solidFill>
              </a:rPr>
              <a:t>Integrating Differentiated Instruction &amp; Understand by Design. </a:t>
            </a:r>
            <a:r>
              <a:rPr lang="en" sz="1025">
                <a:solidFill>
                  <a:schemeClr val="dk1"/>
                </a:solidFill>
              </a:rPr>
              <a:t>Association for Supervision and Curriculum Development.</a:t>
            </a:r>
            <a:endParaRPr sz="1025">
              <a:solidFill>
                <a:schemeClr val="dk1"/>
              </a:solidFill>
            </a:endParaRPr>
          </a:p>
          <a:p>
            <a:pPr indent="0" lvl="0" marL="0" rtl="0" algn="l">
              <a:lnSpc>
                <a:spcPct val="105000"/>
              </a:lnSpc>
              <a:spcBef>
                <a:spcPts val="0"/>
              </a:spcBef>
              <a:spcAft>
                <a:spcPts val="1200"/>
              </a:spcAft>
              <a:buSzPts val="1018"/>
              <a:buNone/>
            </a:pPr>
            <a:r>
              <a:t/>
            </a:r>
            <a:endParaRPr sz="1665"/>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6"/>
          <p:cNvSpPr txBox="1"/>
          <p:nvPr>
            <p:ph type="title"/>
          </p:nvPr>
        </p:nvSpPr>
        <p:spPr>
          <a:xfrm>
            <a:off x="171950" y="1235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latin typeface="Verdana"/>
                <a:ea typeface="Verdana"/>
                <a:cs typeface="Verdana"/>
                <a:sym typeface="Verdana"/>
              </a:rPr>
              <a:t>Images</a:t>
            </a:r>
            <a:endParaRPr>
              <a:latin typeface="Verdana"/>
              <a:ea typeface="Verdana"/>
              <a:cs typeface="Verdana"/>
              <a:sym typeface="Verdana"/>
            </a:endParaRPr>
          </a:p>
          <a:p>
            <a:pPr indent="0" lvl="0" marL="0" rtl="0" algn="l">
              <a:spcBef>
                <a:spcPts val="0"/>
              </a:spcBef>
              <a:spcAft>
                <a:spcPts val="0"/>
              </a:spcAft>
              <a:buNone/>
            </a:pPr>
            <a:r>
              <a:t/>
            </a:r>
            <a:endParaRPr/>
          </a:p>
        </p:txBody>
      </p:sp>
      <p:sp>
        <p:nvSpPr>
          <p:cNvPr id="324" name="Google Shape;324;p46"/>
          <p:cNvSpPr txBox="1"/>
          <p:nvPr>
            <p:ph idx="1" type="body"/>
          </p:nvPr>
        </p:nvSpPr>
        <p:spPr>
          <a:xfrm>
            <a:off x="171950" y="696275"/>
            <a:ext cx="8799300" cy="38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688"/>
              <a:buNone/>
            </a:pPr>
            <a:r>
              <a:rPr lang="en" sz="1125">
                <a:latin typeface="Verdana"/>
                <a:ea typeface="Verdana"/>
                <a:cs typeface="Verdana"/>
                <a:sym typeface="Verdana"/>
              </a:rPr>
              <a:t>Imagery on slides 1, 3, 6-13, 17, 21-22, 24, 35: CC0 by </a:t>
            </a:r>
            <a:r>
              <a:rPr lang="en" sz="1125" u="sng">
                <a:solidFill>
                  <a:schemeClr val="accent5"/>
                </a:solidFill>
                <a:latin typeface="Verdana"/>
                <a:ea typeface="Verdana"/>
                <a:cs typeface="Verdana"/>
                <a:sym typeface="Verdana"/>
                <a:hlinkClick r:id="rId3">
                  <a:extLst>
                    <a:ext uri="{A12FA001-AC4F-418D-AE19-62706E023703}">
                      <ahyp:hlinkClr val="tx"/>
                    </a:ext>
                  </a:extLst>
                </a:hlinkClick>
              </a:rPr>
              <a:t>www.hippopx.com</a:t>
            </a:r>
            <a:endParaRPr sz="1125">
              <a:latin typeface="Verdana"/>
              <a:ea typeface="Verdana"/>
              <a:cs typeface="Verdana"/>
              <a:sym typeface="Verdana"/>
            </a:endParaRPr>
          </a:p>
          <a:p>
            <a:pPr indent="0" lvl="0" marL="0" rtl="0" algn="l">
              <a:spcBef>
                <a:spcPts val="1200"/>
              </a:spcBef>
              <a:spcAft>
                <a:spcPts val="0"/>
              </a:spcAft>
              <a:buSzPts val="688"/>
              <a:buNone/>
            </a:pPr>
            <a:r>
              <a:rPr lang="en" sz="1125">
                <a:latin typeface="Verdana"/>
                <a:ea typeface="Verdana"/>
                <a:cs typeface="Verdana"/>
                <a:sym typeface="Verdana"/>
              </a:rPr>
              <a:t>Imagery on slide 2:  personal use </a:t>
            </a:r>
            <a:r>
              <a:rPr lang="en" sz="1125" u="sng">
                <a:solidFill>
                  <a:schemeClr val="accent5"/>
                </a:solidFill>
                <a:latin typeface="Verdana"/>
                <a:ea typeface="Verdana"/>
                <a:cs typeface="Verdana"/>
                <a:sym typeface="Verdana"/>
                <a:hlinkClick r:id="rId4">
                  <a:extLst>
                    <a:ext uri="{A12FA001-AC4F-418D-AE19-62706E023703}">
                      <ahyp:hlinkClr val="tx"/>
                    </a:ext>
                  </a:extLst>
                </a:hlinkClick>
              </a:rPr>
              <a:t>www.pngkey.com</a:t>
            </a:r>
            <a:r>
              <a:rPr lang="en" sz="1125">
                <a:latin typeface="Verdana"/>
                <a:ea typeface="Verdana"/>
                <a:cs typeface="Verdana"/>
                <a:sym typeface="Verdana"/>
              </a:rPr>
              <a:t> &amp; </a:t>
            </a:r>
            <a:r>
              <a:rPr lang="en" sz="1125" u="sng">
                <a:solidFill>
                  <a:schemeClr val="accent5"/>
                </a:solidFill>
                <a:latin typeface="Verdana"/>
                <a:ea typeface="Verdana"/>
                <a:cs typeface="Verdana"/>
                <a:sym typeface="Verdana"/>
                <a:hlinkClick r:id="rId5">
                  <a:extLst>
                    <a:ext uri="{A12FA001-AC4F-418D-AE19-62706E023703}">
                      <ahyp:hlinkClr val="tx"/>
                    </a:ext>
                  </a:extLst>
                </a:hlinkClick>
              </a:rPr>
              <a:t>www.pngfind.com</a:t>
            </a:r>
            <a:r>
              <a:rPr lang="en" sz="1125">
                <a:latin typeface="Verdana"/>
                <a:ea typeface="Verdana"/>
                <a:cs typeface="Verdana"/>
                <a:sym typeface="Verdana"/>
              </a:rPr>
              <a:t> </a:t>
            </a:r>
            <a:endParaRPr sz="1125">
              <a:latin typeface="Verdana"/>
              <a:ea typeface="Verdana"/>
              <a:cs typeface="Verdana"/>
              <a:sym typeface="Verdana"/>
            </a:endParaRPr>
          </a:p>
          <a:p>
            <a:pPr indent="0" lvl="0" marL="0" rtl="0" algn="l">
              <a:spcBef>
                <a:spcPts val="1200"/>
              </a:spcBef>
              <a:spcAft>
                <a:spcPts val="0"/>
              </a:spcAft>
              <a:buSzPts val="688"/>
              <a:buNone/>
            </a:pPr>
            <a:r>
              <a:rPr lang="en" sz="1125">
                <a:latin typeface="Verdana"/>
                <a:ea typeface="Verdana"/>
                <a:cs typeface="Verdana"/>
                <a:sym typeface="Verdana"/>
              </a:rPr>
              <a:t>Imagery on slide 4-5: © University of Arkansas Fort Smith </a:t>
            </a:r>
            <a:r>
              <a:rPr lang="en" sz="1125" u="sng">
                <a:solidFill>
                  <a:schemeClr val="hlink"/>
                </a:solidFill>
                <a:latin typeface="Verdana"/>
                <a:ea typeface="Verdana"/>
                <a:cs typeface="Verdana"/>
                <a:sym typeface="Verdana"/>
                <a:hlinkClick r:id="rId6"/>
              </a:rPr>
              <a:t>https://uafs.zenfolio.com/</a:t>
            </a:r>
            <a:r>
              <a:rPr lang="en" sz="1125">
                <a:latin typeface="Verdana"/>
                <a:ea typeface="Verdana"/>
                <a:cs typeface="Verdana"/>
                <a:sym typeface="Verdana"/>
              </a:rPr>
              <a:t> </a:t>
            </a:r>
            <a:endParaRPr sz="1125">
              <a:latin typeface="Verdana"/>
              <a:ea typeface="Verdana"/>
              <a:cs typeface="Verdana"/>
              <a:sym typeface="Verdana"/>
            </a:endParaRPr>
          </a:p>
          <a:p>
            <a:pPr indent="0" lvl="0" marL="0" rtl="0" algn="l">
              <a:spcBef>
                <a:spcPts val="1200"/>
              </a:spcBef>
              <a:spcAft>
                <a:spcPts val="0"/>
              </a:spcAft>
              <a:buSzPts val="688"/>
              <a:buNone/>
            </a:pPr>
            <a:r>
              <a:rPr lang="en" sz="1125">
                <a:latin typeface="Verdana"/>
                <a:ea typeface="Verdana"/>
                <a:cs typeface="Verdana"/>
                <a:sym typeface="Verdana"/>
              </a:rPr>
              <a:t>Imagery on slide 16 &amp; 19: CC0 by </a:t>
            </a:r>
            <a:r>
              <a:rPr lang="en" sz="1125" u="sng">
                <a:solidFill>
                  <a:schemeClr val="hlink"/>
                </a:solidFill>
                <a:latin typeface="Verdana"/>
                <a:ea typeface="Verdana"/>
                <a:cs typeface="Verdana"/>
                <a:sym typeface="Verdana"/>
                <a:hlinkClick r:id="rId7"/>
              </a:rPr>
              <a:t>www.pexels.com</a:t>
            </a:r>
            <a:r>
              <a:rPr lang="en" sz="1125">
                <a:latin typeface="Verdana"/>
                <a:ea typeface="Verdana"/>
                <a:cs typeface="Verdana"/>
                <a:sym typeface="Verdana"/>
              </a:rPr>
              <a:t> </a:t>
            </a:r>
            <a:endParaRPr sz="1125">
              <a:latin typeface="Verdana"/>
              <a:ea typeface="Verdana"/>
              <a:cs typeface="Verdana"/>
              <a:sym typeface="Verdana"/>
            </a:endParaRPr>
          </a:p>
          <a:p>
            <a:pPr indent="0" lvl="0" marL="0" rtl="0" algn="l">
              <a:spcBef>
                <a:spcPts val="1200"/>
              </a:spcBef>
              <a:spcAft>
                <a:spcPts val="0"/>
              </a:spcAft>
              <a:buSzPts val="688"/>
              <a:buNone/>
            </a:pPr>
            <a:r>
              <a:rPr lang="en" sz="1125">
                <a:latin typeface="Verdana"/>
                <a:ea typeface="Verdana"/>
                <a:cs typeface="Verdana"/>
                <a:sym typeface="Verdana"/>
              </a:rPr>
              <a:t>Imagery on slide 18: CC BY-SA 2.0 by bomazi </a:t>
            </a:r>
            <a:r>
              <a:rPr lang="en" sz="1025" u="sng">
                <a:solidFill>
                  <a:schemeClr val="hlink"/>
                </a:solidFill>
                <a:latin typeface="Verdana"/>
                <a:ea typeface="Verdana"/>
                <a:cs typeface="Verdana"/>
                <a:sym typeface="Verdana"/>
                <a:hlinkClick r:id="rId8"/>
              </a:rPr>
              <a:t>https://commons.wikimedia.org/wiki/File:Candy_thermometer_002.jpg</a:t>
            </a:r>
            <a:r>
              <a:rPr lang="en" sz="1025">
                <a:latin typeface="Verdana"/>
                <a:ea typeface="Verdana"/>
                <a:cs typeface="Verdana"/>
                <a:sym typeface="Verdana"/>
              </a:rPr>
              <a:t> </a:t>
            </a:r>
            <a:endParaRPr sz="1125">
              <a:latin typeface="Verdana"/>
              <a:ea typeface="Verdana"/>
              <a:cs typeface="Verdana"/>
              <a:sym typeface="Verdana"/>
            </a:endParaRPr>
          </a:p>
          <a:p>
            <a:pPr indent="0" lvl="0" marL="0" rtl="0" algn="l">
              <a:spcBef>
                <a:spcPts val="1200"/>
              </a:spcBef>
              <a:spcAft>
                <a:spcPts val="0"/>
              </a:spcAft>
              <a:buSzPts val="688"/>
              <a:buNone/>
            </a:pPr>
            <a:r>
              <a:rPr lang="en" sz="1125">
                <a:latin typeface="Verdana"/>
                <a:ea typeface="Verdana"/>
                <a:cs typeface="Verdana"/>
                <a:sym typeface="Verdana"/>
              </a:rPr>
              <a:t>Imagery on slide 27:  CC BY-SA 2.0 by Willis Lam  </a:t>
            </a:r>
            <a:r>
              <a:rPr lang="en" sz="1125" u="sng">
                <a:solidFill>
                  <a:schemeClr val="hlink"/>
                </a:solidFill>
                <a:latin typeface="Verdana"/>
                <a:ea typeface="Verdana"/>
                <a:cs typeface="Verdana"/>
                <a:sym typeface="Verdana"/>
                <a:hlinkClick r:id="rId9"/>
              </a:rPr>
              <a:t>https://www.flickr.com/photos/85567416@N03/22456119701/</a:t>
            </a:r>
            <a:r>
              <a:rPr lang="en" sz="1125">
                <a:latin typeface="Verdana"/>
                <a:ea typeface="Verdana"/>
                <a:cs typeface="Verdana"/>
                <a:sym typeface="Verdana"/>
              </a:rPr>
              <a:t> </a:t>
            </a:r>
            <a:endParaRPr sz="1125">
              <a:latin typeface="Verdana"/>
              <a:ea typeface="Verdana"/>
              <a:cs typeface="Verdana"/>
              <a:sym typeface="Verdana"/>
            </a:endParaRPr>
          </a:p>
          <a:p>
            <a:pPr indent="0" lvl="0" marL="0" rtl="0" algn="l">
              <a:spcBef>
                <a:spcPts val="1200"/>
              </a:spcBef>
              <a:spcAft>
                <a:spcPts val="0"/>
              </a:spcAft>
              <a:buSzPts val="688"/>
              <a:buNone/>
            </a:pPr>
            <a:r>
              <a:rPr lang="en" sz="1125">
                <a:latin typeface="Verdana"/>
                <a:ea typeface="Verdana"/>
                <a:cs typeface="Verdana"/>
                <a:sym typeface="Verdana"/>
              </a:rPr>
              <a:t>Imagery on slide 28:  CC BY-NC 2.0 by daniel </a:t>
            </a:r>
            <a:r>
              <a:rPr lang="en" sz="1125" u="sng">
                <a:solidFill>
                  <a:schemeClr val="hlink"/>
                </a:solidFill>
                <a:latin typeface="Verdana"/>
                <a:ea typeface="Verdana"/>
                <a:cs typeface="Verdana"/>
                <a:sym typeface="Verdana"/>
                <a:hlinkClick r:id="rId10"/>
              </a:rPr>
              <a:t>https://www.flickr.com/photos/number657/52279998184/</a:t>
            </a:r>
            <a:r>
              <a:rPr lang="en" sz="1125">
                <a:latin typeface="Verdana"/>
                <a:ea typeface="Verdana"/>
                <a:cs typeface="Verdana"/>
                <a:sym typeface="Verdana"/>
              </a:rPr>
              <a:t> </a:t>
            </a:r>
            <a:endParaRPr sz="1125">
              <a:latin typeface="Verdana"/>
              <a:ea typeface="Verdana"/>
              <a:cs typeface="Verdana"/>
              <a:sym typeface="Verdana"/>
            </a:endParaRPr>
          </a:p>
          <a:p>
            <a:pPr indent="0" lvl="0" marL="0" rtl="0" algn="l">
              <a:spcBef>
                <a:spcPts val="1200"/>
              </a:spcBef>
              <a:spcAft>
                <a:spcPts val="0"/>
              </a:spcAft>
              <a:buSzPts val="688"/>
              <a:buNone/>
            </a:pPr>
            <a:r>
              <a:rPr lang="en" sz="1125">
                <a:latin typeface="Verdana"/>
                <a:ea typeface="Verdana"/>
                <a:cs typeface="Verdana"/>
                <a:sym typeface="Verdana"/>
              </a:rPr>
              <a:t>Imagery on slide 29: CC BY-NC-SA 2.0 by Noel Hankamer </a:t>
            </a:r>
            <a:r>
              <a:rPr lang="en" sz="1125" u="sng">
                <a:solidFill>
                  <a:schemeClr val="hlink"/>
                </a:solidFill>
                <a:latin typeface="Verdana"/>
                <a:ea typeface="Verdana"/>
                <a:cs typeface="Verdana"/>
                <a:sym typeface="Verdana"/>
                <a:hlinkClick r:id="rId11"/>
              </a:rPr>
              <a:t>https://www.flickr.com/photos/nhankamer/3569014691</a:t>
            </a:r>
            <a:endParaRPr sz="1125">
              <a:latin typeface="Verdana"/>
              <a:ea typeface="Verdana"/>
              <a:cs typeface="Verdana"/>
              <a:sym typeface="Verdana"/>
            </a:endParaRPr>
          </a:p>
          <a:p>
            <a:pPr indent="0" lvl="0" marL="0" rtl="0" algn="l">
              <a:spcBef>
                <a:spcPts val="1200"/>
              </a:spcBef>
              <a:spcAft>
                <a:spcPts val="0"/>
              </a:spcAft>
              <a:buSzPts val="688"/>
              <a:buNone/>
            </a:pPr>
            <a:r>
              <a:rPr lang="en" sz="1125">
                <a:latin typeface="Verdana"/>
                <a:ea typeface="Verdana"/>
                <a:cs typeface="Verdana"/>
                <a:sym typeface="Verdana"/>
              </a:rPr>
              <a:t>Imagery on slide 30 &amp; 32: CC BY-SA 2.0 by nikoretro </a:t>
            </a:r>
            <a:r>
              <a:rPr lang="en" sz="1125" u="sng">
                <a:solidFill>
                  <a:schemeClr val="hlink"/>
                </a:solidFill>
                <a:latin typeface="Verdana"/>
                <a:ea typeface="Verdana"/>
                <a:cs typeface="Verdana"/>
                <a:sym typeface="Verdana"/>
                <a:hlinkClick r:id="rId12"/>
              </a:rPr>
              <a:t>https://www.flickr.com/photos/bellatrix6/1308809966/</a:t>
            </a:r>
            <a:endParaRPr sz="1125">
              <a:latin typeface="Verdana"/>
              <a:ea typeface="Verdana"/>
              <a:cs typeface="Verdana"/>
              <a:sym typeface="Verdana"/>
            </a:endParaRPr>
          </a:p>
          <a:p>
            <a:pPr indent="0" lvl="0" marL="0" rtl="0" algn="l">
              <a:spcBef>
                <a:spcPts val="1200"/>
              </a:spcBef>
              <a:spcAft>
                <a:spcPts val="1200"/>
              </a:spcAft>
              <a:buClr>
                <a:schemeClr val="dk1"/>
              </a:buClr>
              <a:buSzPts val="688"/>
              <a:buFont typeface="Arial"/>
              <a:buNone/>
            </a:pPr>
            <a:r>
              <a:rPr lang="en" sz="1125">
                <a:latin typeface="Verdana"/>
                <a:ea typeface="Verdana"/>
                <a:cs typeface="Verdana"/>
                <a:sym typeface="Verdana"/>
              </a:rPr>
              <a:t>Imagery on slide 31: CC BY 2.0 by Jay Malone </a:t>
            </a:r>
            <a:r>
              <a:rPr lang="en" sz="1125" u="sng">
                <a:solidFill>
                  <a:schemeClr val="hlink"/>
                </a:solidFill>
                <a:latin typeface="Verdana"/>
                <a:ea typeface="Verdana"/>
                <a:cs typeface="Verdana"/>
                <a:sym typeface="Verdana"/>
                <a:hlinkClick r:id="rId13"/>
              </a:rPr>
              <a:t>https://www.flickr.com/photos/jcorduroy/3725077603/</a:t>
            </a:r>
            <a:r>
              <a:rPr lang="en" sz="1125">
                <a:latin typeface="Verdana"/>
                <a:ea typeface="Verdana"/>
                <a:cs typeface="Verdana"/>
                <a:sym typeface="Verdana"/>
              </a:rPr>
              <a:t> </a:t>
            </a:r>
            <a:endParaRPr sz="1125">
              <a:latin typeface="Verdana"/>
              <a:ea typeface="Verdana"/>
              <a:cs typeface="Verdana"/>
              <a:sym typeface="Verdan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grpSp>
        <p:nvGrpSpPr>
          <p:cNvPr id="329" name="Google Shape;329;p47"/>
          <p:cNvGrpSpPr/>
          <p:nvPr/>
        </p:nvGrpSpPr>
        <p:grpSpPr>
          <a:xfrm>
            <a:off x="0" y="0"/>
            <a:ext cx="9144001" cy="5143501"/>
            <a:chOff x="0" y="0"/>
            <a:chExt cx="9144001" cy="5143501"/>
          </a:xfrm>
        </p:grpSpPr>
        <p:grpSp>
          <p:nvGrpSpPr>
            <p:cNvPr id="330" name="Google Shape;330;p47"/>
            <p:cNvGrpSpPr/>
            <p:nvPr/>
          </p:nvGrpSpPr>
          <p:grpSpPr>
            <a:xfrm>
              <a:off x="0" y="0"/>
              <a:ext cx="9144001" cy="5143501"/>
              <a:chOff x="0" y="0"/>
              <a:chExt cx="9144001" cy="5143501"/>
            </a:xfrm>
          </p:grpSpPr>
          <p:pic>
            <p:nvPicPr>
              <p:cNvPr id="331" name="Google Shape;331;p47"/>
              <p:cNvPicPr preferRelativeResize="0"/>
              <p:nvPr/>
            </p:nvPicPr>
            <p:blipFill>
              <a:blip r:embed="rId3">
                <a:alphaModFix/>
              </a:blip>
              <a:stretch>
                <a:fillRect/>
              </a:stretch>
            </p:blipFill>
            <p:spPr>
              <a:xfrm>
                <a:off x="0" y="0"/>
                <a:ext cx="3422736" cy="5143501"/>
              </a:xfrm>
              <a:prstGeom prst="rect">
                <a:avLst/>
              </a:prstGeom>
              <a:noFill/>
              <a:ln>
                <a:noFill/>
              </a:ln>
            </p:spPr>
          </p:pic>
          <p:pic>
            <p:nvPicPr>
              <p:cNvPr id="332" name="Google Shape;332;p47"/>
              <p:cNvPicPr preferRelativeResize="0"/>
              <p:nvPr/>
            </p:nvPicPr>
            <p:blipFill rotWithShape="1">
              <a:blip r:embed="rId3">
                <a:alphaModFix/>
              </a:blip>
              <a:srcRect b="0" l="0" r="71336" t="73758"/>
              <a:stretch/>
            </p:blipFill>
            <p:spPr>
              <a:xfrm>
                <a:off x="3422725" y="3793800"/>
                <a:ext cx="5721276" cy="1349701"/>
              </a:xfrm>
              <a:prstGeom prst="rect">
                <a:avLst/>
              </a:prstGeom>
              <a:noFill/>
              <a:ln>
                <a:noFill/>
              </a:ln>
            </p:spPr>
          </p:pic>
        </p:grpSp>
        <p:pic>
          <p:nvPicPr>
            <p:cNvPr id="333" name="Google Shape;333;p47"/>
            <p:cNvPicPr preferRelativeResize="0"/>
            <p:nvPr/>
          </p:nvPicPr>
          <p:blipFill>
            <a:blip r:embed="rId4">
              <a:alphaModFix/>
            </a:blip>
            <a:stretch>
              <a:fillRect/>
            </a:stretch>
          </p:blipFill>
          <p:spPr>
            <a:xfrm>
              <a:off x="1040581" y="1942813"/>
              <a:ext cx="1421825" cy="810375"/>
            </a:xfrm>
            <a:prstGeom prst="rect">
              <a:avLst/>
            </a:prstGeom>
            <a:noFill/>
            <a:ln>
              <a:noFill/>
            </a:ln>
          </p:spPr>
        </p:pic>
      </p:grpSp>
      <p:sp>
        <p:nvSpPr>
          <p:cNvPr id="334" name="Google Shape;334;p47"/>
          <p:cNvSpPr txBox="1"/>
          <p:nvPr>
            <p:ph type="title"/>
          </p:nvPr>
        </p:nvSpPr>
        <p:spPr>
          <a:xfrm>
            <a:off x="2462400" y="396175"/>
            <a:ext cx="6664200" cy="5421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Questions? Suggestions?</a:t>
            </a:r>
            <a:endParaRPr/>
          </a:p>
        </p:txBody>
      </p:sp>
      <p:sp>
        <p:nvSpPr>
          <p:cNvPr id="335" name="Google Shape;335;p47"/>
          <p:cNvSpPr txBox="1"/>
          <p:nvPr>
            <p:ph idx="4294967295" type="body"/>
          </p:nvPr>
        </p:nvSpPr>
        <p:spPr>
          <a:xfrm>
            <a:off x="2462400" y="1185424"/>
            <a:ext cx="6664200" cy="3234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dk1"/>
                </a:solidFill>
              </a:rPr>
              <a:t>Contact Us: library@uafs.edu</a:t>
            </a:r>
            <a:endParaRPr>
              <a:solidFill>
                <a:schemeClr val="dk1"/>
              </a:solidFill>
            </a:endParaRPr>
          </a:p>
          <a:p>
            <a:pPr indent="0" lvl="0" marL="0" rtl="0" algn="ctr">
              <a:spcBef>
                <a:spcPts val="1200"/>
              </a:spcBef>
              <a:spcAft>
                <a:spcPts val="0"/>
              </a:spcAft>
              <a:buNone/>
            </a:pPr>
            <a:r>
              <a:rPr lang="en">
                <a:solidFill>
                  <a:schemeClr val="dk1"/>
                </a:solidFill>
              </a:rPr>
              <a:t>Jason Byrd, Director of Library Services</a:t>
            </a:r>
            <a:br>
              <a:rPr lang="en">
                <a:solidFill>
                  <a:schemeClr val="dk1"/>
                </a:solidFill>
              </a:rPr>
            </a:br>
            <a:r>
              <a:rPr lang="en">
                <a:solidFill>
                  <a:schemeClr val="dk1"/>
                </a:solidFill>
              </a:rPr>
              <a:t>Jason.Byrd@uafs.edu</a:t>
            </a:r>
            <a:endParaRPr>
              <a:solidFill>
                <a:schemeClr val="dk1"/>
              </a:solidFill>
            </a:endParaRPr>
          </a:p>
          <a:p>
            <a:pPr indent="0" lvl="0" marL="0" rtl="0" algn="ctr">
              <a:spcBef>
                <a:spcPts val="1200"/>
              </a:spcBef>
              <a:spcAft>
                <a:spcPts val="0"/>
              </a:spcAft>
              <a:buNone/>
            </a:pPr>
            <a:r>
              <a:rPr lang="en">
                <a:solidFill>
                  <a:schemeClr val="dk1"/>
                </a:solidFill>
              </a:rPr>
              <a:t>Sierra Laddusaw, Scholarly Communication Librarian</a:t>
            </a:r>
            <a:br>
              <a:rPr lang="en">
                <a:solidFill>
                  <a:schemeClr val="dk1"/>
                </a:solidFill>
              </a:rPr>
            </a:br>
            <a:r>
              <a:rPr lang="en">
                <a:solidFill>
                  <a:schemeClr val="dk1"/>
                </a:solidFill>
              </a:rPr>
              <a:t>Sierra.Laddusaw@uafs.edu</a:t>
            </a:r>
            <a:endParaRPr>
              <a:solidFill>
                <a:schemeClr val="dk1"/>
              </a:solidFill>
            </a:endParaRPr>
          </a:p>
          <a:p>
            <a:pPr indent="0" lvl="0" marL="0" rtl="0" algn="ctr">
              <a:spcBef>
                <a:spcPts val="1200"/>
              </a:spcBef>
              <a:spcAft>
                <a:spcPts val="1200"/>
              </a:spcAft>
              <a:buNone/>
            </a:pPr>
            <a:r>
              <a:rPr lang="en">
                <a:solidFill>
                  <a:schemeClr val="dk1"/>
                </a:solidFill>
              </a:rPr>
              <a:t>Andrea Parton, Discovery &amp; Access Librarian</a:t>
            </a:r>
            <a:br>
              <a:rPr lang="en">
                <a:solidFill>
                  <a:schemeClr val="dk1"/>
                </a:solidFill>
              </a:rPr>
            </a:br>
            <a:r>
              <a:rPr lang="en">
                <a:solidFill>
                  <a:schemeClr val="dk1"/>
                </a:solidFill>
              </a:rPr>
              <a:t>Andrea.Parton@uafs.edu</a:t>
            </a:r>
            <a:endParaRPr>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16"/>
          <p:cNvPicPr preferRelativeResize="0"/>
          <p:nvPr/>
        </p:nvPicPr>
        <p:blipFill>
          <a:blip r:embed="rId3">
            <a:alphaModFix/>
          </a:blip>
          <a:stretch>
            <a:fillRect/>
          </a:stretch>
        </p:blipFill>
        <p:spPr>
          <a:xfrm>
            <a:off x="748825" y="152400"/>
            <a:ext cx="7646341" cy="4838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7"/>
          <p:cNvPicPr preferRelativeResize="0"/>
          <p:nvPr/>
        </p:nvPicPr>
        <p:blipFill>
          <a:blip r:embed="rId3">
            <a:alphaModFix/>
          </a:blip>
          <a:stretch>
            <a:fillRect/>
          </a:stretch>
        </p:blipFill>
        <p:spPr>
          <a:xfrm>
            <a:off x="984150" y="152400"/>
            <a:ext cx="7175711" cy="48386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id="91" name="Google Shape;91;p18"/>
          <p:cNvPicPr preferRelativeResize="0"/>
          <p:nvPr/>
        </p:nvPicPr>
        <p:blipFill>
          <a:blip r:embed="rId3">
            <a:alphaModFix/>
          </a:blip>
          <a:stretch>
            <a:fillRect/>
          </a:stretch>
        </p:blipFill>
        <p:spPr>
          <a:xfrm>
            <a:off x="3865633" y="1"/>
            <a:ext cx="7720593" cy="5143500"/>
          </a:xfrm>
          <a:prstGeom prst="rect">
            <a:avLst/>
          </a:prstGeom>
          <a:noFill/>
          <a:ln>
            <a:noFill/>
          </a:ln>
        </p:spPr>
      </p:pic>
      <p:sp>
        <p:nvSpPr>
          <p:cNvPr id="92" name="Google Shape;92;p18"/>
          <p:cNvSpPr/>
          <p:nvPr/>
        </p:nvSpPr>
        <p:spPr>
          <a:xfrm>
            <a:off x="0" y="0"/>
            <a:ext cx="4255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8"/>
          <p:cNvSpPr txBox="1"/>
          <p:nvPr>
            <p:ph type="title"/>
          </p:nvPr>
        </p:nvSpPr>
        <p:spPr>
          <a:xfrm>
            <a:off x="0" y="1832600"/>
            <a:ext cx="4255500" cy="12756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000">
                <a:latin typeface="Verdana"/>
                <a:ea typeface="Verdana"/>
                <a:cs typeface="Verdana"/>
                <a:sym typeface="Verdana"/>
              </a:rPr>
              <a:t>Welcome to our Candy Store: Academic Librarians and Student Success</a:t>
            </a:r>
            <a:endParaRPr sz="2000">
              <a:latin typeface="Verdana"/>
              <a:ea typeface="Verdana"/>
              <a:cs typeface="Verdana"/>
              <a:sym typeface="Verdana"/>
            </a:endParaRPr>
          </a:p>
        </p:txBody>
      </p:sp>
      <p:sp>
        <p:nvSpPr>
          <p:cNvPr id="94" name="Google Shape;94;p18"/>
          <p:cNvSpPr/>
          <p:nvPr/>
        </p:nvSpPr>
        <p:spPr>
          <a:xfrm flipH="1">
            <a:off x="3537275" y="-1651750"/>
            <a:ext cx="1273200" cy="8244300"/>
          </a:xfrm>
          <a:prstGeom prst="moon">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type="title"/>
          </p:nvPr>
        </p:nvSpPr>
        <p:spPr>
          <a:xfrm>
            <a:off x="311700" y="445025"/>
            <a:ext cx="5105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Student Success Impact</a:t>
            </a:r>
            <a:endParaRPr/>
          </a:p>
        </p:txBody>
      </p:sp>
      <p:sp>
        <p:nvSpPr>
          <p:cNvPr id="100" name="Google Shape;100;p19"/>
          <p:cNvSpPr txBox="1"/>
          <p:nvPr>
            <p:ph idx="1" type="body"/>
          </p:nvPr>
        </p:nvSpPr>
        <p:spPr>
          <a:xfrm>
            <a:off x="311700" y="1152475"/>
            <a:ext cx="51057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Library usage and GPA Studies</a:t>
            </a:r>
            <a:endParaRPr/>
          </a:p>
          <a:p>
            <a:pPr indent="-342900" lvl="0" marL="457200" rtl="0" algn="l">
              <a:spcBef>
                <a:spcPts val="0"/>
              </a:spcBef>
              <a:spcAft>
                <a:spcPts val="0"/>
              </a:spcAft>
              <a:buSzPts val="1800"/>
              <a:buChar char="●"/>
            </a:pPr>
            <a:r>
              <a:rPr lang="en"/>
              <a:t>Credit-bearing information literacy courses</a:t>
            </a:r>
            <a:endParaRPr/>
          </a:p>
          <a:p>
            <a:pPr indent="-342900" lvl="0" marL="457200" rtl="0" algn="l">
              <a:spcBef>
                <a:spcPts val="0"/>
              </a:spcBef>
              <a:spcAft>
                <a:spcPts val="0"/>
              </a:spcAft>
              <a:buSzPts val="1800"/>
              <a:buChar char="●"/>
            </a:pPr>
            <a:r>
              <a:rPr lang="en"/>
              <a:t>Disciplinary courses as adjuncts</a:t>
            </a:r>
            <a:endParaRPr/>
          </a:p>
          <a:p>
            <a:pPr indent="-342900" lvl="0" marL="457200" rtl="0" algn="l">
              <a:spcBef>
                <a:spcPts val="0"/>
              </a:spcBef>
              <a:spcAft>
                <a:spcPts val="0"/>
              </a:spcAft>
              <a:buSzPts val="1800"/>
              <a:buChar char="●"/>
            </a:pPr>
            <a:r>
              <a:rPr lang="en"/>
              <a:t>Pivot from information literacy instruction to supporting learning.</a:t>
            </a:r>
            <a:endParaRPr/>
          </a:p>
          <a:p>
            <a:pPr indent="-317500" lvl="1" marL="914400" rtl="0" algn="l">
              <a:spcBef>
                <a:spcPts val="0"/>
              </a:spcBef>
              <a:spcAft>
                <a:spcPts val="0"/>
              </a:spcAft>
              <a:buSzPts val="1400"/>
              <a:buChar char="○"/>
            </a:pPr>
            <a:r>
              <a:rPr lang="en"/>
              <a:t>Pedagogical knowledge</a:t>
            </a:r>
            <a:endParaRPr/>
          </a:p>
          <a:p>
            <a:pPr indent="-317500" lvl="1" marL="914400" rtl="0" algn="l">
              <a:spcBef>
                <a:spcPts val="0"/>
              </a:spcBef>
              <a:spcAft>
                <a:spcPts val="0"/>
              </a:spcAft>
              <a:buSzPts val="1400"/>
              <a:buChar char="○"/>
            </a:pPr>
            <a:r>
              <a:rPr lang="en"/>
              <a:t>IL teaching</a:t>
            </a:r>
            <a:endParaRPr/>
          </a:p>
          <a:p>
            <a:pPr indent="-317500" lvl="1" marL="914400" rtl="0" algn="l">
              <a:spcBef>
                <a:spcPts val="0"/>
              </a:spcBef>
              <a:spcAft>
                <a:spcPts val="0"/>
              </a:spcAft>
              <a:buSzPts val="1400"/>
              <a:buChar char="○"/>
            </a:pPr>
            <a:r>
              <a:rPr lang="en"/>
              <a:t>Faculty roles</a:t>
            </a:r>
            <a:endParaRPr/>
          </a:p>
        </p:txBody>
      </p:sp>
      <p:pic>
        <p:nvPicPr>
          <p:cNvPr id="101" name="Google Shape;101;p19"/>
          <p:cNvPicPr preferRelativeResize="0"/>
          <p:nvPr/>
        </p:nvPicPr>
        <p:blipFill rotWithShape="1">
          <a:blip r:embed="rId3">
            <a:alphaModFix/>
          </a:blip>
          <a:srcRect b="0" l="46494" r="9572" t="0"/>
          <a:stretch/>
        </p:blipFill>
        <p:spPr>
          <a:xfrm>
            <a:off x="5695250" y="0"/>
            <a:ext cx="3448751"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20"/>
          <p:cNvPicPr preferRelativeResize="0"/>
          <p:nvPr/>
        </p:nvPicPr>
        <p:blipFill rotWithShape="1">
          <a:blip r:embed="rId3">
            <a:alphaModFix/>
          </a:blip>
          <a:srcRect b="19423" l="7742" r="14989" t="4316"/>
          <a:stretch/>
        </p:blipFill>
        <p:spPr>
          <a:xfrm>
            <a:off x="-1287724" y="-62850"/>
            <a:ext cx="3516750" cy="5206350"/>
          </a:xfrm>
          <a:prstGeom prst="rect">
            <a:avLst/>
          </a:prstGeom>
          <a:noFill/>
          <a:ln>
            <a:noFill/>
          </a:ln>
        </p:spPr>
      </p:pic>
      <p:sp>
        <p:nvSpPr>
          <p:cNvPr id="107" name="Google Shape;107;p20"/>
          <p:cNvSpPr/>
          <p:nvPr/>
        </p:nvSpPr>
        <p:spPr>
          <a:xfrm>
            <a:off x="1716975" y="4568875"/>
            <a:ext cx="1021200" cy="1021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0"/>
          <p:cNvSpPr/>
          <p:nvPr/>
        </p:nvSpPr>
        <p:spPr>
          <a:xfrm>
            <a:off x="1716975" y="3826275"/>
            <a:ext cx="1021200" cy="1021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0"/>
          <p:cNvSpPr/>
          <p:nvPr/>
        </p:nvSpPr>
        <p:spPr>
          <a:xfrm>
            <a:off x="1716975" y="3150125"/>
            <a:ext cx="1021200" cy="1021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0"/>
          <p:cNvSpPr/>
          <p:nvPr/>
        </p:nvSpPr>
        <p:spPr>
          <a:xfrm>
            <a:off x="1716975" y="2407525"/>
            <a:ext cx="1021200" cy="1021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0"/>
          <p:cNvSpPr/>
          <p:nvPr/>
        </p:nvSpPr>
        <p:spPr>
          <a:xfrm>
            <a:off x="1716975" y="1731375"/>
            <a:ext cx="1021200" cy="1021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0"/>
          <p:cNvSpPr/>
          <p:nvPr/>
        </p:nvSpPr>
        <p:spPr>
          <a:xfrm>
            <a:off x="1716975" y="988775"/>
            <a:ext cx="1021200" cy="1021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0"/>
          <p:cNvSpPr/>
          <p:nvPr/>
        </p:nvSpPr>
        <p:spPr>
          <a:xfrm>
            <a:off x="1716975" y="312625"/>
            <a:ext cx="1021200" cy="1021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0"/>
          <p:cNvSpPr/>
          <p:nvPr/>
        </p:nvSpPr>
        <p:spPr>
          <a:xfrm>
            <a:off x="1716975" y="-429975"/>
            <a:ext cx="1021200" cy="1021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0"/>
          <p:cNvSpPr txBox="1"/>
          <p:nvPr>
            <p:ph type="title"/>
          </p:nvPr>
        </p:nvSpPr>
        <p:spPr>
          <a:xfrm>
            <a:off x="2323825" y="445025"/>
            <a:ext cx="6508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Project Origins</a:t>
            </a:r>
            <a:endParaRPr/>
          </a:p>
        </p:txBody>
      </p:sp>
      <p:sp>
        <p:nvSpPr>
          <p:cNvPr id="116" name="Google Shape;116;p20"/>
          <p:cNvSpPr txBox="1"/>
          <p:nvPr>
            <p:ph idx="1" type="body"/>
          </p:nvPr>
        </p:nvSpPr>
        <p:spPr>
          <a:xfrm>
            <a:off x="2323825" y="1152475"/>
            <a:ext cx="65085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Higher Learning Commission Quality Initiative Program</a:t>
            </a:r>
            <a:endParaRPr/>
          </a:p>
          <a:p>
            <a:pPr indent="-317500" lvl="1" marL="914400" rtl="0" algn="l">
              <a:spcBef>
                <a:spcPts val="0"/>
              </a:spcBef>
              <a:spcAft>
                <a:spcPts val="0"/>
              </a:spcAft>
              <a:buSzPts val="1400"/>
              <a:buChar char="○"/>
            </a:pPr>
            <a:r>
              <a:rPr lang="en"/>
              <a:t>Improve retention and persistence</a:t>
            </a:r>
            <a:endParaRPr/>
          </a:p>
          <a:p>
            <a:pPr indent="-317500" lvl="1" marL="914400" rtl="0" algn="l">
              <a:spcBef>
                <a:spcPts val="0"/>
              </a:spcBef>
              <a:spcAft>
                <a:spcPts val="0"/>
              </a:spcAft>
              <a:buSzPts val="1400"/>
              <a:buChar char="○"/>
            </a:pPr>
            <a:r>
              <a:rPr lang="en"/>
              <a:t>Conditionally admitted </a:t>
            </a:r>
            <a:r>
              <a:rPr lang="en"/>
              <a:t>students</a:t>
            </a:r>
            <a:endParaRPr/>
          </a:p>
          <a:p>
            <a:pPr indent="-317500" lvl="1" marL="914400" rtl="0" algn="l">
              <a:spcBef>
                <a:spcPts val="0"/>
              </a:spcBef>
              <a:spcAft>
                <a:spcPts val="0"/>
              </a:spcAft>
              <a:buSzPts val="1400"/>
              <a:buChar char="○"/>
            </a:pPr>
            <a:r>
              <a:rPr lang="en"/>
              <a:t>First year experience</a:t>
            </a:r>
            <a:endParaRPr/>
          </a:p>
          <a:p>
            <a:pPr indent="-317500" lvl="1" marL="914400" rtl="0" algn="l">
              <a:spcBef>
                <a:spcPts val="0"/>
              </a:spcBef>
              <a:spcAft>
                <a:spcPts val="0"/>
              </a:spcAft>
              <a:buSzPts val="1400"/>
              <a:buChar char="○"/>
            </a:pPr>
            <a:r>
              <a:rPr lang="en"/>
              <a:t>Academic Probation/Suspension</a:t>
            </a:r>
            <a:endParaRPr/>
          </a:p>
          <a:p>
            <a:pPr indent="-342900" lvl="0" marL="457200" rtl="0" algn="l">
              <a:spcBef>
                <a:spcPts val="0"/>
              </a:spcBef>
              <a:spcAft>
                <a:spcPts val="0"/>
              </a:spcAft>
              <a:buSzPts val="1800"/>
              <a:buChar char="●"/>
            </a:pPr>
            <a:r>
              <a:rPr lang="en"/>
              <a:t>SAS 0201 - Bridges to Success Seminar</a:t>
            </a:r>
            <a:endParaRPr/>
          </a:p>
          <a:p>
            <a:pPr indent="-317500" lvl="1" marL="914400" rtl="0" algn="l">
              <a:spcBef>
                <a:spcPts val="0"/>
              </a:spcBef>
              <a:spcAft>
                <a:spcPts val="0"/>
              </a:spcAft>
              <a:buSzPts val="1400"/>
              <a:buChar char="○"/>
            </a:pPr>
            <a:r>
              <a:rPr lang="en"/>
              <a:t>How do we enhance this course to be meaningful and relevant for our students?</a:t>
            </a:r>
            <a:endParaRPr/>
          </a:p>
          <a:p>
            <a:pPr indent="-342900" lvl="0" marL="457200" rtl="0" algn="l">
              <a:spcBef>
                <a:spcPts val="0"/>
              </a:spcBef>
              <a:spcAft>
                <a:spcPts val="0"/>
              </a:spcAft>
              <a:buSzPts val="1800"/>
              <a:buChar char="●"/>
            </a:pPr>
            <a:r>
              <a:rPr lang="en"/>
              <a:t>Transition from staff to faculty status for librarians</a:t>
            </a:r>
            <a:endParaRPr/>
          </a:p>
          <a:p>
            <a:pPr indent="0" lvl="0" marL="0" rtl="0" algn="l">
              <a:spcBef>
                <a:spcPts val="1200"/>
              </a:spcBef>
              <a:spcAft>
                <a:spcPts val="12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21"/>
          <p:cNvPicPr preferRelativeResize="0"/>
          <p:nvPr/>
        </p:nvPicPr>
        <p:blipFill>
          <a:blip r:embed="rId3">
            <a:alphaModFix/>
          </a:blip>
          <a:stretch>
            <a:fillRect/>
          </a:stretch>
        </p:blipFill>
        <p:spPr>
          <a:xfrm>
            <a:off x="0" y="1196339"/>
            <a:ext cx="9144000" cy="3947161"/>
          </a:xfrm>
          <a:prstGeom prst="rect">
            <a:avLst/>
          </a:prstGeom>
          <a:noFill/>
          <a:ln>
            <a:noFill/>
          </a:ln>
        </p:spPr>
      </p:pic>
      <p:grpSp>
        <p:nvGrpSpPr>
          <p:cNvPr id="122" name="Google Shape;122;p21"/>
          <p:cNvGrpSpPr/>
          <p:nvPr/>
        </p:nvGrpSpPr>
        <p:grpSpPr>
          <a:xfrm>
            <a:off x="-302575" y="0"/>
            <a:ext cx="10158700" cy="2885850"/>
            <a:chOff x="-302575" y="0"/>
            <a:chExt cx="10158700" cy="2885850"/>
          </a:xfrm>
        </p:grpSpPr>
        <p:sp>
          <p:nvSpPr>
            <p:cNvPr id="123" name="Google Shape;123;p21"/>
            <p:cNvSpPr/>
            <p:nvPr/>
          </p:nvSpPr>
          <p:spPr>
            <a:xfrm>
              <a:off x="0" y="0"/>
              <a:ext cx="9144000" cy="2571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 name="Google Shape;124;p21"/>
            <p:cNvGrpSpPr/>
            <p:nvPr/>
          </p:nvGrpSpPr>
          <p:grpSpPr>
            <a:xfrm>
              <a:off x="-302575" y="1457550"/>
              <a:ext cx="10158700" cy="1428300"/>
              <a:chOff x="-309975" y="1660525"/>
              <a:chExt cx="10158700" cy="1428300"/>
            </a:xfrm>
          </p:grpSpPr>
          <p:grpSp>
            <p:nvGrpSpPr>
              <p:cNvPr id="125" name="Google Shape;125;p21"/>
              <p:cNvGrpSpPr/>
              <p:nvPr/>
            </p:nvGrpSpPr>
            <p:grpSpPr>
              <a:xfrm>
                <a:off x="-309975" y="1660525"/>
                <a:ext cx="8923650" cy="1428300"/>
                <a:chOff x="-81375" y="1660525"/>
                <a:chExt cx="8923650" cy="1428300"/>
              </a:xfrm>
            </p:grpSpPr>
            <p:sp>
              <p:nvSpPr>
                <p:cNvPr id="126" name="Google Shape;126;p21"/>
                <p:cNvSpPr/>
                <p:nvPr/>
              </p:nvSpPr>
              <p:spPr>
                <a:xfrm>
                  <a:off x="-81375" y="1660525"/>
                  <a:ext cx="1428300" cy="1428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1"/>
                <p:cNvSpPr/>
                <p:nvPr/>
              </p:nvSpPr>
              <p:spPr>
                <a:xfrm>
                  <a:off x="1154500" y="1660525"/>
                  <a:ext cx="1428300" cy="1428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1"/>
                <p:cNvSpPr/>
                <p:nvPr/>
              </p:nvSpPr>
              <p:spPr>
                <a:xfrm>
                  <a:off x="2417075" y="1660525"/>
                  <a:ext cx="1428300" cy="1428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1"/>
                <p:cNvSpPr/>
                <p:nvPr/>
              </p:nvSpPr>
              <p:spPr>
                <a:xfrm>
                  <a:off x="3652950" y="1660525"/>
                  <a:ext cx="1428300" cy="1428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1"/>
                <p:cNvSpPr/>
                <p:nvPr/>
              </p:nvSpPr>
              <p:spPr>
                <a:xfrm>
                  <a:off x="4915525" y="1660525"/>
                  <a:ext cx="1428300" cy="1428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1"/>
                <p:cNvSpPr/>
                <p:nvPr/>
              </p:nvSpPr>
              <p:spPr>
                <a:xfrm>
                  <a:off x="6151400" y="1660525"/>
                  <a:ext cx="1428300" cy="1428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1"/>
                <p:cNvSpPr/>
                <p:nvPr/>
              </p:nvSpPr>
              <p:spPr>
                <a:xfrm>
                  <a:off x="7413975" y="1660525"/>
                  <a:ext cx="1428300" cy="1428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3" name="Google Shape;133;p21"/>
              <p:cNvSpPr/>
              <p:nvPr/>
            </p:nvSpPr>
            <p:spPr>
              <a:xfrm>
                <a:off x="8420425" y="1660525"/>
                <a:ext cx="1428300" cy="14283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4" name="Google Shape;134;p21"/>
          <p:cNvSpPr txBox="1"/>
          <p:nvPr>
            <p:ph type="title"/>
          </p:nvPr>
        </p:nvSpPr>
        <p:spPr>
          <a:xfrm>
            <a:off x="368850" y="818725"/>
            <a:ext cx="8520600" cy="841800"/>
          </a:xfrm>
          <a:prstGeom prst="rect">
            <a:avLst/>
          </a:prstGeom>
        </p:spPr>
        <p:txBody>
          <a:bodyPr anchorCtr="0" anchor="ctr" bIns="91425" lIns="91425" spcFirstLastPara="1" rIns="91425" wrap="square" tIns="91425">
            <a:normAutofit/>
          </a:bodyPr>
          <a:lstStyle/>
          <a:p>
            <a:pPr indent="0" lvl="0" marL="0" rtl="0" algn="ctr">
              <a:lnSpc>
                <a:spcPct val="115000"/>
              </a:lnSpc>
              <a:spcBef>
                <a:spcPts val="0"/>
              </a:spcBef>
              <a:spcAft>
                <a:spcPts val="0"/>
              </a:spcAft>
              <a:buNone/>
            </a:pPr>
            <a:r>
              <a:rPr lang="en" sz="2000">
                <a:latin typeface="Verdana"/>
                <a:ea typeface="Verdana"/>
                <a:cs typeface="Verdana"/>
                <a:sym typeface="Verdana"/>
              </a:rPr>
              <a:t>It’s a Mixed Bag: </a:t>
            </a:r>
            <a:endParaRPr sz="2000">
              <a:latin typeface="Verdana"/>
              <a:ea typeface="Verdana"/>
              <a:cs typeface="Verdana"/>
              <a:sym typeface="Verdana"/>
            </a:endParaRPr>
          </a:p>
          <a:p>
            <a:pPr indent="0" lvl="0" marL="0" rtl="0" algn="ctr">
              <a:lnSpc>
                <a:spcPct val="115000"/>
              </a:lnSpc>
              <a:spcBef>
                <a:spcPts val="0"/>
              </a:spcBef>
              <a:spcAft>
                <a:spcPts val="0"/>
              </a:spcAft>
              <a:buNone/>
            </a:pPr>
            <a:r>
              <a:rPr lang="en" sz="2000">
                <a:latin typeface="Verdana"/>
                <a:ea typeface="Verdana"/>
                <a:cs typeface="Verdana"/>
                <a:sym typeface="Verdana"/>
              </a:rPr>
              <a:t>Understanding Differentiated Instruction</a:t>
            </a:r>
            <a:endParaRPr sz="2000">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