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309" r:id="rId4"/>
    <p:sldId id="257" r:id="rId5"/>
    <p:sldId id="268" r:id="rId6"/>
    <p:sldId id="263" r:id="rId7"/>
    <p:sldId id="261" r:id="rId8"/>
    <p:sldId id="281" r:id="rId9"/>
    <p:sldId id="264" r:id="rId10"/>
    <p:sldId id="285" r:id="rId11"/>
    <p:sldId id="299" r:id="rId12"/>
    <p:sldId id="265" r:id="rId13"/>
    <p:sldId id="287" r:id="rId14"/>
    <p:sldId id="310" r:id="rId15"/>
    <p:sldId id="311" r:id="rId16"/>
    <p:sldId id="312" r:id="rId17"/>
    <p:sldId id="313" r:id="rId18"/>
    <p:sldId id="282" r:id="rId19"/>
    <p:sldId id="291" r:id="rId20"/>
    <p:sldId id="290" r:id="rId21"/>
    <p:sldId id="289" r:id="rId22"/>
    <p:sldId id="307" r:id="rId23"/>
    <p:sldId id="308" r:id="rId24"/>
    <p:sldId id="298" r:id="rId25"/>
    <p:sldId id="274" r:id="rId26"/>
    <p:sldId id="275" r:id="rId27"/>
    <p:sldId id="301" r:id="rId28"/>
    <p:sldId id="304"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Subject Areas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5C-4DC3-93C5-7F22B4DFE2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5C-4DC3-93C5-7F22B4DFE2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5C-4DC3-93C5-7F22B4DFE2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5C-4DC3-93C5-7F22B4DFE2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2BCC-4043-B312-4E6DFB124BE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Arts &amp; Humanities</c:v>
                </c:pt>
                <c:pt idx="1">
                  <c:v>Business, Marketing &amp; Management</c:v>
                </c:pt>
                <c:pt idx="2">
                  <c:v>Mathematics &amp; Technology</c:v>
                </c:pt>
                <c:pt idx="3">
                  <c:v>Natural Sciences &amp; Health Sciences</c:v>
                </c:pt>
                <c:pt idx="4">
                  <c:v>Social Sciences</c:v>
                </c:pt>
              </c:strCache>
            </c:strRef>
          </c:cat>
          <c:val>
            <c:numRef>
              <c:f>Sheet1!$B$2:$B$6</c:f>
              <c:numCache>
                <c:formatCode>General</c:formatCode>
                <c:ptCount val="5"/>
                <c:pt idx="0">
                  <c:v>3</c:v>
                </c:pt>
                <c:pt idx="1">
                  <c:v>2</c:v>
                </c:pt>
                <c:pt idx="2">
                  <c:v>1</c:v>
                </c:pt>
                <c:pt idx="3">
                  <c:v>4</c:v>
                </c:pt>
                <c:pt idx="4">
                  <c:v>4</c:v>
                </c:pt>
              </c:numCache>
            </c:numRef>
          </c:val>
          <c:extLst>
            <c:ext xmlns:c16="http://schemas.microsoft.com/office/drawing/2014/chart" uri="{C3380CC4-5D6E-409C-BE32-E72D297353CC}">
              <c16:uniqueId val="{00000000-2BCC-4043-B312-4E6DFB124BE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000310034175639"/>
          <c:y val="0.17824654957777525"/>
          <c:w val="0.29999689965824367"/>
          <c:h val="0.512073753442653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Describing Misinformation</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CE2-4D20-97A7-622CA52AFAD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CE2-4D20-97A7-622CA52AFAD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CE2-4D20-97A7-622CA52AFAD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CE2-4D20-97A7-622CA52AFAD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CE2-4D20-97A7-622CA52AFAD7}"/>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CE2-4D20-97A7-622CA52AFAD7}"/>
              </c:ext>
            </c:extLst>
          </c:dPt>
          <c:cat>
            <c:strRef>
              <c:f>Sheet1!$A$2:$A$7</c:f>
              <c:strCache>
                <c:ptCount val="6"/>
                <c:pt idx="0">
                  <c:v>News Sources</c:v>
                </c:pt>
                <c:pt idx="1">
                  <c:v>Social media</c:v>
                </c:pt>
                <c:pt idx="2">
                  <c:v>Politics/Partisanship</c:v>
                </c:pt>
                <c:pt idx="3">
                  <c:v>Bias/Balance</c:v>
                </c:pt>
                <c:pt idx="4">
                  <c:v>Deficit of information</c:v>
                </c:pt>
                <c:pt idx="5">
                  <c:v>Mischaracterization/Stereotypes</c:v>
                </c:pt>
              </c:strCache>
            </c:strRef>
          </c:cat>
          <c:val>
            <c:numRef>
              <c:f>Sheet1!$B$2:$B$7</c:f>
              <c:numCache>
                <c:formatCode>General</c:formatCode>
                <c:ptCount val="6"/>
                <c:pt idx="0">
                  <c:v>17</c:v>
                </c:pt>
                <c:pt idx="1">
                  <c:v>16</c:v>
                </c:pt>
                <c:pt idx="2">
                  <c:v>16</c:v>
                </c:pt>
                <c:pt idx="3">
                  <c:v>13</c:v>
                </c:pt>
                <c:pt idx="4">
                  <c:v>11</c:v>
                </c:pt>
                <c:pt idx="5">
                  <c:v>10</c:v>
                </c:pt>
              </c:numCache>
            </c:numRef>
          </c:val>
          <c:extLst>
            <c:ext xmlns:c16="http://schemas.microsoft.com/office/drawing/2014/chart" uri="{C3380CC4-5D6E-409C-BE32-E72D297353CC}">
              <c16:uniqueId val="{00000000-515C-4CD9-8014-5FA0A10E9000}"/>
            </c:ext>
          </c:extLst>
        </c:ser>
        <c:dLbls>
          <c:showLegendKey val="0"/>
          <c:showVal val="0"/>
          <c:showCatName val="0"/>
          <c:showSerName val="0"/>
          <c:showPercent val="0"/>
          <c:showBubbleSize val="0"/>
        </c:dLbls>
        <c:gapWidth val="219"/>
        <c:overlap val="-27"/>
        <c:axId val="874798415"/>
        <c:axId val="874795055"/>
      </c:barChart>
      <c:catAx>
        <c:axId val="8747984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4795055"/>
        <c:crosses val="autoZero"/>
        <c:auto val="1"/>
        <c:lblAlgn val="ctr"/>
        <c:lblOffset val="100"/>
        <c:noMultiLvlLbl val="0"/>
      </c:catAx>
      <c:valAx>
        <c:axId val="874795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Frequency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7984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Skills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B5-4327-96F8-4C25C1FD58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B5-4327-96F8-4C25C1FD58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B5-4327-96F8-4C25C1FD58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B5-4327-96F8-4C25C1FD58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6B5-4327-96F8-4C25C1FD584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6B5-4327-96F8-4C25C1FD584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6B5-4327-96F8-4C25C1FD584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6B5-4327-96F8-4C25C1FD5847}"/>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Critical thinking</c:v>
                </c:pt>
                <c:pt idx="1">
                  <c:v>Digging Deeper</c:v>
                </c:pt>
                <c:pt idx="2">
                  <c:v>Source variety</c:v>
                </c:pt>
                <c:pt idx="3">
                  <c:v>Source types</c:v>
                </c:pt>
                <c:pt idx="4">
                  <c:v>Knowledge of authorities</c:v>
                </c:pt>
                <c:pt idx="5">
                  <c:v>Reading comprehension</c:v>
                </c:pt>
                <c:pt idx="6">
                  <c:v>Subject matter expertise</c:v>
                </c:pt>
                <c:pt idx="7">
                  <c:v>Search skills</c:v>
                </c:pt>
              </c:strCache>
            </c:strRef>
          </c:cat>
          <c:val>
            <c:numRef>
              <c:f>Sheet1!$B$2:$B$9</c:f>
              <c:numCache>
                <c:formatCode>General</c:formatCode>
                <c:ptCount val="8"/>
                <c:pt idx="0">
                  <c:v>21</c:v>
                </c:pt>
                <c:pt idx="1">
                  <c:v>16</c:v>
                </c:pt>
                <c:pt idx="2">
                  <c:v>23</c:v>
                </c:pt>
                <c:pt idx="3">
                  <c:v>10</c:v>
                </c:pt>
                <c:pt idx="4">
                  <c:v>44</c:v>
                </c:pt>
                <c:pt idx="5">
                  <c:v>9</c:v>
                </c:pt>
                <c:pt idx="6">
                  <c:v>13</c:v>
                </c:pt>
                <c:pt idx="7">
                  <c:v>5</c:v>
                </c:pt>
              </c:numCache>
            </c:numRef>
          </c:val>
          <c:extLst>
            <c:ext xmlns:c16="http://schemas.microsoft.com/office/drawing/2014/chart" uri="{C3380CC4-5D6E-409C-BE32-E72D297353CC}">
              <c16:uniqueId val="{00000000-0AD2-4BDA-8C59-D24B6163225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Instruction Methods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FB-44C8-9C00-EC4EAF10C8B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1FB-44C8-9C00-EC4EAF10C8B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B1FB-44C8-9C00-EC4EAF10C8B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1FB-44C8-9C00-EC4EAF10C8B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B1FB-44C8-9C00-EC4EAF10C8B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Assignment requirement/rubric</c:v>
                </c:pt>
                <c:pt idx="1">
                  <c:v>In-class discussions</c:v>
                </c:pt>
                <c:pt idx="2">
                  <c:v>Individual feedback</c:v>
                </c:pt>
                <c:pt idx="3">
                  <c:v>Dedicated lesson</c:v>
                </c:pt>
                <c:pt idx="4">
                  <c:v>General info lit</c:v>
                </c:pt>
              </c:strCache>
            </c:strRef>
          </c:cat>
          <c:val>
            <c:numRef>
              <c:f>Sheet1!$B$2:$B$6</c:f>
              <c:numCache>
                <c:formatCode>General</c:formatCode>
                <c:ptCount val="5"/>
                <c:pt idx="0">
                  <c:v>18</c:v>
                </c:pt>
                <c:pt idx="1">
                  <c:v>8</c:v>
                </c:pt>
                <c:pt idx="2">
                  <c:v>6</c:v>
                </c:pt>
                <c:pt idx="3">
                  <c:v>5</c:v>
                </c:pt>
                <c:pt idx="4">
                  <c:v>5</c:v>
                </c:pt>
              </c:numCache>
            </c:numRef>
          </c:val>
          <c:extLst>
            <c:ext xmlns:c16="http://schemas.microsoft.com/office/drawing/2014/chart" uri="{C3380CC4-5D6E-409C-BE32-E72D297353CC}">
              <c16:uniqueId val="{00000000-F0CA-42E4-974C-9C95E44C566B}"/>
            </c:ext>
          </c:extLst>
        </c:ser>
        <c:dLbls>
          <c:dLblPos val="inBase"/>
          <c:showLegendKey val="0"/>
          <c:showVal val="1"/>
          <c:showCatName val="0"/>
          <c:showSerName val="0"/>
          <c:showPercent val="0"/>
          <c:showBubbleSize val="0"/>
        </c:dLbls>
        <c:gapWidth val="219"/>
        <c:overlap val="-27"/>
        <c:axId val="380567648"/>
        <c:axId val="380565352"/>
      </c:barChart>
      <c:catAx>
        <c:axId val="380567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ln>
                  <a:noFill/>
                </a:ln>
                <a:solidFill>
                  <a:schemeClr val="tx1">
                    <a:lumMod val="65000"/>
                    <a:lumOff val="35000"/>
                  </a:schemeClr>
                </a:solidFill>
                <a:latin typeface="+mn-lt"/>
                <a:ea typeface="+mn-ea"/>
                <a:cs typeface="+mn-cs"/>
              </a:defRPr>
            </a:pPr>
            <a:endParaRPr lang="en-US"/>
          </a:p>
        </c:txPr>
        <c:crossAx val="380565352"/>
        <c:crosses val="autoZero"/>
        <c:auto val="1"/>
        <c:lblAlgn val="ctr"/>
        <c:lblOffset val="100"/>
        <c:noMultiLvlLbl val="0"/>
      </c:catAx>
      <c:valAx>
        <c:axId val="380565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Frequency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56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 of interviews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Lack of engagement/Motivation</c:v>
                </c:pt>
                <c:pt idx="1">
                  <c:v>Backlash/Alienation</c:v>
                </c:pt>
                <c:pt idx="2">
                  <c:v>Lack of preparation</c:v>
                </c:pt>
                <c:pt idx="3">
                  <c:v>Lack of time</c:v>
                </c:pt>
                <c:pt idx="4">
                  <c:v>Student maturity/Subject knowledge</c:v>
                </c:pt>
                <c:pt idx="5">
                  <c:v>Lack of knowledge</c:v>
                </c:pt>
                <c:pt idx="6">
                  <c:v>Lack of resources</c:v>
                </c:pt>
                <c:pt idx="7">
                  <c:v>Not relevant</c:v>
                </c:pt>
              </c:strCache>
            </c:strRef>
          </c:cat>
          <c:val>
            <c:numRef>
              <c:f>Sheet1!$B$2:$B$9</c:f>
              <c:numCache>
                <c:formatCode>General</c:formatCode>
                <c:ptCount val="8"/>
                <c:pt idx="0">
                  <c:v>7</c:v>
                </c:pt>
                <c:pt idx="1">
                  <c:v>7</c:v>
                </c:pt>
                <c:pt idx="2">
                  <c:v>5</c:v>
                </c:pt>
                <c:pt idx="3">
                  <c:v>4</c:v>
                </c:pt>
                <c:pt idx="4">
                  <c:v>4</c:v>
                </c:pt>
                <c:pt idx="5">
                  <c:v>2</c:v>
                </c:pt>
                <c:pt idx="6">
                  <c:v>2</c:v>
                </c:pt>
                <c:pt idx="7">
                  <c:v>1</c:v>
                </c:pt>
              </c:numCache>
            </c:numRef>
          </c:val>
          <c:extLst>
            <c:ext xmlns:c16="http://schemas.microsoft.com/office/drawing/2014/chart" uri="{C3380CC4-5D6E-409C-BE32-E72D297353CC}">
              <c16:uniqueId val="{00000000-4723-4823-9389-6F4E195D326F}"/>
            </c:ext>
          </c:extLst>
        </c:ser>
        <c:ser>
          <c:idx val="1"/>
          <c:order val="1"/>
          <c:tx>
            <c:strRef>
              <c:f>Sheet1!$C$1</c:f>
              <c:strCache>
                <c:ptCount val="1"/>
                <c:pt idx="0">
                  <c:v>Frequency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Lack of engagement/Motivation</c:v>
                </c:pt>
                <c:pt idx="1">
                  <c:v>Backlash/Alienation</c:v>
                </c:pt>
                <c:pt idx="2">
                  <c:v>Lack of preparation</c:v>
                </c:pt>
                <c:pt idx="3">
                  <c:v>Lack of time</c:v>
                </c:pt>
                <c:pt idx="4">
                  <c:v>Student maturity/Subject knowledge</c:v>
                </c:pt>
                <c:pt idx="5">
                  <c:v>Lack of knowledge</c:v>
                </c:pt>
                <c:pt idx="6">
                  <c:v>Lack of resources</c:v>
                </c:pt>
                <c:pt idx="7">
                  <c:v>Not relevant</c:v>
                </c:pt>
              </c:strCache>
            </c:strRef>
          </c:cat>
          <c:val>
            <c:numRef>
              <c:f>Sheet1!$C$2:$C$9</c:f>
              <c:numCache>
                <c:formatCode>General</c:formatCode>
                <c:ptCount val="8"/>
                <c:pt idx="0">
                  <c:v>25</c:v>
                </c:pt>
                <c:pt idx="1">
                  <c:v>8</c:v>
                </c:pt>
                <c:pt idx="2">
                  <c:v>8</c:v>
                </c:pt>
                <c:pt idx="3">
                  <c:v>8</c:v>
                </c:pt>
                <c:pt idx="4">
                  <c:v>5</c:v>
                </c:pt>
                <c:pt idx="5">
                  <c:v>5</c:v>
                </c:pt>
                <c:pt idx="6">
                  <c:v>3</c:v>
                </c:pt>
                <c:pt idx="7">
                  <c:v>2</c:v>
                </c:pt>
              </c:numCache>
            </c:numRef>
          </c:val>
          <c:extLst>
            <c:ext xmlns:c16="http://schemas.microsoft.com/office/drawing/2014/chart" uri="{C3380CC4-5D6E-409C-BE32-E72D297353CC}">
              <c16:uniqueId val="{00000001-4723-4823-9389-6F4E195D326F}"/>
            </c:ext>
          </c:extLst>
        </c:ser>
        <c:dLbls>
          <c:dLblPos val="ctr"/>
          <c:showLegendKey val="0"/>
          <c:showVal val="1"/>
          <c:showCatName val="0"/>
          <c:showSerName val="0"/>
          <c:showPercent val="0"/>
          <c:showBubbleSize val="0"/>
        </c:dLbls>
        <c:gapWidth val="150"/>
        <c:overlap val="100"/>
        <c:axId val="1179182271"/>
        <c:axId val="1179183231"/>
      </c:barChart>
      <c:catAx>
        <c:axId val="117918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79183231"/>
        <c:crosses val="autoZero"/>
        <c:auto val="1"/>
        <c:lblAlgn val="ctr"/>
        <c:lblOffset val="100"/>
        <c:noMultiLvlLbl val="0"/>
      </c:catAx>
      <c:valAx>
        <c:axId val="117918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9182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C71D0-34E7-44EF-9E08-45B5C23004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5BF1749-4777-42E7-982E-6E23225A45F2}">
      <dgm:prSet/>
      <dgm:spPr/>
      <dgm:t>
        <a:bodyPr/>
        <a:lstStyle/>
        <a:p>
          <a:r>
            <a:rPr lang="en-US" dirty="0"/>
            <a:t>Describing mis/disinformation</a:t>
          </a:r>
        </a:p>
      </dgm:t>
    </dgm:pt>
    <dgm:pt modelId="{E1E36880-0F37-4FAF-8FBA-B357B691626B}" type="parTrans" cxnId="{0751F144-09DB-477D-931E-D8797B565EA0}">
      <dgm:prSet/>
      <dgm:spPr/>
      <dgm:t>
        <a:bodyPr/>
        <a:lstStyle/>
        <a:p>
          <a:endParaRPr lang="en-US"/>
        </a:p>
      </dgm:t>
    </dgm:pt>
    <dgm:pt modelId="{4B6B772A-2FC1-48E8-9D47-876B39FF5C55}" type="sibTrans" cxnId="{0751F144-09DB-477D-931E-D8797B565EA0}">
      <dgm:prSet/>
      <dgm:spPr/>
      <dgm:t>
        <a:bodyPr/>
        <a:lstStyle/>
        <a:p>
          <a:endParaRPr lang="en-US"/>
        </a:p>
      </dgm:t>
    </dgm:pt>
    <dgm:pt modelId="{EDD85562-7711-4053-940C-24F69BFEDA5F}">
      <dgm:prSet/>
      <dgm:spPr/>
      <dgm:t>
        <a:bodyPr/>
        <a:lstStyle/>
        <a:p>
          <a:r>
            <a:rPr lang="en-US"/>
            <a:t>Skills for identifying</a:t>
          </a:r>
        </a:p>
      </dgm:t>
    </dgm:pt>
    <dgm:pt modelId="{7FF15D84-E403-4525-A900-FB4317B55E0A}" type="parTrans" cxnId="{E6AD6E06-6D2B-42A2-ABAA-628C6AD9C27D}">
      <dgm:prSet/>
      <dgm:spPr/>
      <dgm:t>
        <a:bodyPr/>
        <a:lstStyle/>
        <a:p>
          <a:endParaRPr lang="en-US"/>
        </a:p>
      </dgm:t>
    </dgm:pt>
    <dgm:pt modelId="{65BAF03B-D93E-4A47-B538-1F00F9A6389A}" type="sibTrans" cxnId="{E6AD6E06-6D2B-42A2-ABAA-628C6AD9C27D}">
      <dgm:prSet/>
      <dgm:spPr/>
      <dgm:t>
        <a:bodyPr/>
        <a:lstStyle/>
        <a:p>
          <a:endParaRPr lang="en-US"/>
        </a:p>
      </dgm:t>
    </dgm:pt>
    <dgm:pt modelId="{424DAAD9-A53E-4915-955F-743352C5BCE0}">
      <dgm:prSet/>
      <dgm:spPr/>
      <dgm:t>
        <a:bodyPr/>
        <a:lstStyle/>
        <a:p>
          <a:r>
            <a:rPr lang="en-US"/>
            <a:t>Affect</a:t>
          </a:r>
        </a:p>
      </dgm:t>
    </dgm:pt>
    <dgm:pt modelId="{DFE0328F-9729-4DF1-98E3-CC0F19D1C580}" type="parTrans" cxnId="{8A8C8688-2AF8-4AF9-9B24-04FB19300874}">
      <dgm:prSet/>
      <dgm:spPr/>
      <dgm:t>
        <a:bodyPr/>
        <a:lstStyle/>
        <a:p>
          <a:endParaRPr lang="en-US"/>
        </a:p>
      </dgm:t>
    </dgm:pt>
    <dgm:pt modelId="{E2ED664F-B98E-41B0-85E4-F46EF5A1D750}" type="sibTrans" cxnId="{8A8C8688-2AF8-4AF9-9B24-04FB19300874}">
      <dgm:prSet/>
      <dgm:spPr/>
      <dgm:t>
        <a:bodyPr/>
        <a:lstStyle/>
        <a:p>
          <a:endParaRPr lang="en-US"/>
        </a:p>
      </dgm:t>
    </dgm:pt>
    <dgm:pt modelId="{6DEC1375-4F6C-450C-84CE-D509122FEC0F}">
      <dgm:prSet/>
      <dgm:spPr/>
      <dgm:t>
        <a:bodyPr/>
        <a:lstStyle/>
        <a:p>
          <a:r>
            <a:rPr lang="en-US"/>
            <a:t>Teaching methods</a:t>
          </a:r>
        </a:p>
      </dgm:t>
    </dgm:pt>
    <dgm:pt modelId="{854DC14E-956F-4F40-825B-5D5863B90C09}" type="parTrans" cxnId="{25C6900C-C434-4870-85C8-A48857411A48}">
      <dgm:prSet/>
      <dgm:spPr/>
      <dgm:t>
        <a:bodyPr/>
        <a:lstStyle/>
        <a:p>
          <a:endParaRPr lang="en-US"/>
        </a:p>
      </dgm:t>
    </dgm:pt>
    <dgm:pt modelId="{199EDE5E-2B91-4F1E-BA9A-F21CB6688FB2}" type="sibTrans" cxnId="{25C6900C-C434-4870-85C8-A48857411A48}">
      <dgm:prSet/>
      <dgm:spPr/>
      <dgm:t>
        <a:bodyPr/>
        <a:lstStyle/>
        <a:p>
          <a:endParaRPr lang="en-US"/>
        </a:p>
      </dgm:t>
    </dgm:pt>
    <dgm:pt modelId="{921FBB74-9539-4724-A66E-1A333FB73570}">
      <dgm:prSet/>
      <dgm:spPr/>
      <dgm:t>
        <a:bodyPr/>
        <a:lstStyle/>
        <a:p>
          <a:r>
            <a:rPr lang="en-US"/>
            <a:t>Barriers</a:t>
          </a:r>
        </a:p>
      </dgm:t>
    </dgm:pt>
    <dgm:pt modelId="{FA22B285-48F3-4577-9160-72E394A8C92D}" type="parTrans" cxnId="{713AC48E-C05C-4322-87EE-C66D6A1B1A36}">
      <dgm:prSet/>
      <dgm:spPr/>
      <dgm:t>
        <a:bodyPr/>
        <a:lstStyle/>
        <a:p>
          <a:endParaRPr lang="en-US"/>
        </a:p>
      </dgm:t>
    </dgm:pt>
    <dgm:pt modelId="{2C6DBC18-5739-45DC-BBD7-459FF70B1688}" type="sibTrans" cxnId="{713AC48E-C05C-4322-87EE-C66D6A1B1A36}">
      <dgm:prSet/>
      <dgm:spPr/>
      <dgm:t>
        <a:bodyPr/>
        <a:lstStyle/>
        <a:p>
          <a:endParaRPr lang="en-US"/>
        </a:p>
      </dgm:t>
    </dgm:pt>
    <dgm:pt modelId="{A40BD5FD-97DB-40C7-A7B5-AD73D1E755E2}">
      <dgm:prSet/>
      <dgm:spPr/>
      <dgm:t>
        <a:bodyPr/>
        <a:lstStyle/>
        <a:p>
          <a:r>
            <a:rPr lang="en-US"/>
            <a:t>Importance</a:t>
          </a:r>
        </a:p>
      </dgm:t>
    </dgm:pt>
    <dgm:pt modelId="{3279E7CC-34F6-425A-A7E3-E22B7C701A12}" type="parTrans" cxnId="{231D20C2-8650-41E7-A4D5-B7CAA69EB0CA}">
      <dgm:prSet/>
      <dgm:spPr/>
      <dgm:t>
        <a:bodyPr/>
        <a:lstStyle/>
        <a:p>
          <a:endParaRPr lang="en-US"/>
        </a:p>
      </dgm:t>
    </dgm:pt>
    <dgm:pt modelId="{7C8E5E5B-4389-434F-8B7E-2F31E6FD17F7}" type="sibTrans" cxnId="{231D20C2-8650-41E7-A4D5-B7CAA69EB0CA}">
      <dgm:prSet/>
      <dgm:spPr/>
      <dgm:t>
        <a:bodyPr/>
        <a:lstStyle/>
        <a:p>
          <a:endParaRPr lang="en-US"/>
        </a:p>
      </dgm:t>
    </dgm:pt>
    <dgm:pt modelId="{15433D91-E48F-4F89-81F3-00F1FF469CEA}">
      <dgm:prSet/>
      <dgm:spPr/>
      <dgm:t>
        <a:bodyPr/>
        <a:lstStyle/>
        <a:p>
          <a:r>
            <a:rPr lang="en-US" dirty="0"/>
            <a:t>Disciplinary</a:t>
          </a:r>
        </a:p>
      </dgm:t>
    </dgm:pt>
    <dgm:pt modelId="{CA402497-8700-4A7B-9283-97AD178AE997}" type="parTrans" cxnId="{8C3A0187-7348-4AB2-8C60-8D56C5D849DD}">
      <dgm:prSet/>
      <dgm:spPr/>
      <dgm:t>
        <a:bodyPr/>
        <a:lstStyle/>
        <a:p>
          <a:endParaRPr lang="en-US"/>
        </a:p>
      </dgm:t>
    </dgm:pt>
    <dgm:pt modelId="{104333FB-B8A8-4FE9-9ECE-B3CAE47C7E63}" type="sibTrans" cxnId="{8C3A0187-7348-4AB2-8C60-8D56C5D849DD}">
      <dgm:prSet/>
      <dgm:spPr/>
      <dgm:t>
        <a:bodyPr/>
        <a:lstStyle/>
        <a:p>
          <a:endParaRPr lang="en-US"/>
        </a:p>
      </dgm:t>
    </dgm:pt>
    <dgm:pt modelId="{5E3E7846-B3A1-4901-BCDB-594E47C77384}" type="pres">
      <dgm:prSet presAssocID="{4A4C71D0-34E7-44EF-9E08-45B5C23004D8}" presName="vert0" presStyleCnt="0">
        <dgm:presLayoutVars>
          <dgm:dir/>
          <dgm:animOne val="branch"/>
          <dgm:animLvl val="lvl"/>
        </dgm:presLayoutVars>
      </dgm:prSet>
      <dgm:spPr/>
      <dgm:t>
        <a:bodyPr/>
        <a:lstStyle/>
        <a:p>
          <a:endParaRPr lang="en-US"/>
        </a:p>
      </dgm:t>
    </dgm:pt>
    <dgm:pt modelId="{AA1FF545-8647-471A-AD7B-0393E6384A76}" type="pres">
      <dgm:prSet presAssocID="{45BF1749-4777-42E7-982E-6E23225A45F2}" presName="thickLine" presStyleLbl="alignNode1" presStyleIdx="0" presStyleCnt="7"/>
      <dgm:spPr/>
    </dgm:pt>
    <dgm:pt modelId="{CB0E7B40-9E00-44B2-B7C9-7A50ED973760}" type="pres">
      <dgm:prSet presAssocID="{45BF1749-4777-42E7-982E-6E23225A45F2}" presName="horz1" presStyleCnt="0"/>
      <dgm:spPr/>
    </dgm:pt>
    <dgm:pt modelId="{41A6798B-4ABA-496E-A4DA-84C1BE3331ED}" type="pres">
      <dgm:prSet presAssocID="{45BF1749-4777-42E7-982E-6E23225A45F2}" presName="tx1" presStyleLbl="revTx" presStyleIdx="0" presStyleCnt="7"/>
      <dgm:spPr/>
      <dgm:t>
        <a:bodyPr/>
        <a:lstStyle/>
        <a:p>
          <a:endParaRPr lang="en-US"/>
        </a:p>
      </dgm:t>
    </dgm:pt>
    <dgm:pt modelId="{58C60DDC-4E8B-4A02-9621-1B8B90C61767}" type="pres">
      <dgm:prSet presAssocID="{45BF1749-4777-42E7-982E-6E23225A45F2}" presName="vert1" presStyleCnt="0"/>
      <dgm:spPr/>
    </dgm:pt>
    <dgm:pt modelId="{DA91610B-9521-46FA-859C-091EBBF9E1BB}" type="pres">
      <dgm:prSet presAssocID="{15433D91-E48F-4F89-81F3-00F1FF469CEA}" presName="thickLine" presStyleLbl="alignNode1" presStyleIdx="1" presStyleCnt="7"/>
      <dgm:spPr/>
    </dgm:pt>
    <dgm:pt modelId="{556CCAF1-4F9C-4F30-A624-49692DEBFE5E}" type="pres">
      <dgm:prSet presAssocID="{15433D91-E48F-4F89-81F3-00F1FF469CEA}" presName="horz1" presStyleCnt="0"/>
      <dgm:spPr/>
    </dgm:pt>
    <dgm:pt modelId="{705E22EA-7E49-4EFB-AA4E-000B4988546D}" type="pres">
      <dgm:prSet presAssocID="{15433D91-E48F-4F89-81F3-00F1FF469CEA}" presName="tx1" presStyleLbl="revTx" presStyleIdx="1" presStyleCnt="7"/>
      <dgm:spPr/>
      <dgm:t>
        <a:bodyPr/>
        <a:lstStyle/>
        <a:p>
          <a:endParaRPr lang="en-US"/>
        </a:p>
      </dgm:t>
    </dgm:pt>
    <dgm:pt modelId="{7B4E2CC2-C4C0-4F39-8F61-FEBB84E46332}" type="pres">
      <dgm:prSet presAssocID="{15433D91-E48F-4F89-81F3-00F1FF469CEA}" presName="vert1" presStyleCnt="0"/>
      <dgm:spPr/>
    </dgm:pt>
    <dgm:pt modelId="{77232C61-2C9E-4CA1-9EF2-FB3D10FC18C5}" type="pres">
      <dgm:prSet presAssocID="{EDD85562-7711-4053-940C-24F69BFEDA5F}" presName="thickLine" presStyleLbl="alignNode1" presStyleIdx="2" presStyleCnt="7"/>
      <dgm:spPr/>
    </dgm:pt>
    <dgm:pt modelId="{E476631B-0F7F-4A1A-9371-BEDEA8E0B61E}" type="pres">
      <dgm:prSet presAssocID="{EDD85562-7711-4053-940C-24F69BFEDA5F}" presName="horz1" presStyleCnt="0"/>
      <dgm:spPr/>
    </dgm:pt>
    <dgm:pt modelId="{33ABBFC5-7D06-4599-86A9-D22A5E7503BE}" type="pres">
      <dgm:prSet presAssocID="{EDD85562-7711-4053-940C-24F69BFEDA5F}" presName="tx1" presStyleLbl="revTx" presStyleIdx="2" presStyleCnt="7"/>
      <dgm:spPr/>
      <dgm:t>
        <a:bodyPr/>
        <a:lstStyle/>
        <a:p>
          <a:endParaRPr lang="en-US"/>
        </a:p>
      </dgm:t>
    </dgm:pt>
    <dgm:pt modelId="{4E401229-0473-4FF8-8178-0972DB15BF85}" type="pres">
      <dgm:prSet presAssocID="{EDD85562-7711-4053-940C-24F69BFEDA5F}" presName="vert1" presStyleCnt="0"/>
      <dgm:spPr/>
    </dgm:pt>
    <dgm:pt modelId="{1D878765-184A-4C10-946E-7F834655255B}" type="pres">
      <dgm:prSet presAssocID="{424DAAD9-A53E-4915-955F-743352C5BCE0}" presName="thickLine" presStyleLbl="alignNode1" presStyleIdx="3" presStyleCnt="7"/>
      <dgm:spPr/>
    </dgm:pt>
    <dgm:pt modelId="{84EB6A3C-1343-4FA1-AE64-6FD76E1ADF82}" type="pres">
      <dgm:prSet presAssocID="{424DAAD9-A53E-4915-955F-743352C5BCE0}" presName="horz1" presStyleCnt="0"/>
      <dgm:spPr/>
    </dgm:pt>
    <dgm:pt modelId="{B9C05FD1-074B-4C88-81BC-837B937BF151}" type="pres">
      <dgm:prSet presAssocID="{424DAAD9-A53E-4915-955F-743352C5BCE0}" presName="tx1" presStyleLbl="revTx" presStyleIdx="3" presStyleCnt="7"/>
      <dgm:spPr/>
      <dgm:t>
        <a:bodyPr/>
        <a:lstStyle/>
        <a:p>
          <a:endParaRPr lang="en-US"/>
        </a:p>
      </dgm:t>
    </dgm:pt>
    <dgm:pt modelId="{C61DB2C9-6441-4DA9-AC18-19E1ABC3A8B9}" type="pres">
      <dgm:prSet presAssocID="{424DAAD9-A53E-4915-955F-743352C5BCE0}" presName="vert1" presStyleCnt="0"/>
      <dgm:spPr/>
    </dgm:pt>
    <dgm:pt modelId="{39C3111D-C7E3-4E37-8B6D-33B37D9C8708}" type="pres">
      <dgm:prSet presAssocID="{6DEC1375-4F6C-450C-84CE-D509122FEC0F}" presName="thickLine" presStyleLbl="alignNode1" presStyleIdx="4" presStyleCnt="7"/>
      <dgm:spPr/>
    </dgm:pt>
    <dgm:pt modelId="{7CFE584D-AFC0-4E8B-A138-4B0EFB858F7E}" type="pres">
      <dgm:prSet presAssocID="{6DEC1375-4F6C-450C-84CE-D509122FEC0F}" presName="horz1" presStyleCnt="0"/>
      <dgm:spPr/>
    </dgm:pt>
    <dgm:pt modelId="{26C2F287-4291-41F9-9092-4D65290907B3}" type="pres">
      <dgm:prSet presAssocID="{6DEC1375-4F6C-450C-84CE-D509122FEC0F}" presName="tx1" presStyleLbl="revTx" presStyleIdx="4" presStyleCnt="7"/>
      <dgm:spPr/>
      <dgm:t>
        <a:bodyPr/>
        <a:lstStyle/>
        <a:p>
          <a:endParaRPr lang="en-US"/>
        </a:p>
      </dgm:t>
    </dgm:pt>
    <dgm:pt modelId="{A3AF92C6-D088-4B18-86C4-CC5D60233DBA}" type="pres">
      <dgm:prSet presAssocID="{6DEC1375-4F6C-450C-84CE-D509122FEC0F}" presName="vert1" presStyleCnt="0"/>
      <dgm:spPr/>
    </dgm:pt>
    <dgm:pt modelId="{9D4638C2-685F-40BF-A3E8-537A05942899}" type="pres">
      <dgm:prSet presAssocID="{921FBB74-9539-4724-A66E-1A333FB73570}" presName="thickLine" presStyleLbl="alignNode1" presStyleIdx="5" presStyleCnt="7"/>
      <dgm:spPr/>
    </dgm:pt>
    <dgm:pt modelId="{256A88C7-1964-446E-A70C-900F13AAEDF2}" type="pres">
      <dgm:prSet presAssocID="{921FBB74-9539-4724-A66E-1A333FB73570}" presName="horz1" presStyleCnt="0"/>
      <dgm:spPr/>
    </dgm:pt>
    <dgm:pt modelId="{C2638197-65F2-4E81-8AC0-B79A8F386105}" type="pres">
      <dgm:prSet presAssocID="{921FBB74-9539-4724-A66E-1A333FB73570}" presName="tx1" presStyleLbl="revTx" presStyleIdx="5" presStyleCnt="7"/>
      <dgm:spPr/>
      <dgm:t>
        <a:bodyPr/>
        <a:lstStyle/>
        <a:p>
          <a:endParaRPr lang="en-US"/>
        </a:p>
      </dgm:t>
    </dgm:pt>
    <dgm:pt modelId="{4739CCA4-1AE4-4E28-B52C-FF5AF4CB250A}" type="pres">
      <dgm:prSet presAssocID="{921FBB74-9539-4724-A66E-1A333FB73570}" presName="vert1" presStyleCnt="0"/>
      <dgm:spPr/>
    </dgm:pt>
    <dgm:pt modelId="{37191DE0-D88B-423E-8853-8A43ED27971E}" type="pres">
      <dgm:prSet presAssocID="{A40BD5FD-97DB-40C7-A7B5-AD73D1E755E2}" presName="thickLine" presStyleLbl="alignNode1" presStyleIdx="6" presStyleCnt="7"/>
      <dgm:spPr/>
    </dgm:pt>
    <dgm:pt modelId="{A5B6A309-9BBD-4FB3-B4E9-5F3898A2316F}" type="pres">
      <dgm:prSet presAssocID="{A40BD5FD-97DB-40C7-A7B5-AD73D1E755E2}" presName="horz1" presStyleCnt="0"/>
      <dgm:spPr/>
    </dgm:pt>
    <dgm:pt modelId="{F21A131C-76CA-438A-A1BB-174462FE39EC}" type="pres">
      <dgm:prSet presAssocID="{A40BD5FD-97DB-40C7-A7B5-AD73D1E755E2}" presName="tx1" presStyleLbl="revTx" presStyleIdx="6" presStyleCnt="7"/>
      <dgm:spPr/>
      <dgm:t>
        <a:bodyPr/>
        <a:lstStyle/>
        <a:p>
          <a:endParaRPr lang="en-US"/>
        </a:p>
      </dgm:t>
    </dgm:pt>
    <dgm:pt modelId="{B78C4E05-19B2-4E24-BDBD-541416652019}" type="pres">
      <dgm:prSet presAssocID="{A40BD5FD-97DB-40C7-A7B5-AD73D1E755E2}" presName="vert1" presStyleCnt="0"/>
      <dgm:spPr/>
    </dgm:pt>
  </dgm:ptLst>
  <dgm:cxnLst>
    <dgm:cxn modelId="{25C6900C-C434-4870-85C8-A48857411A48}" srcId="{4A4C71D0-34E7-44EF-9E08-45B5C23004D8}" destId="{6DEC1375-4F6C-450C-84CE-D509122FEC0F}" srcOrd="4" destOrd="0" parTransId="{854DC14E-956F-4F40-825B-5D5863B90C09}" sibTransId="{199EDE5E-2B91-4F1E-BA9A-F21CB6688FB2}"/>
    <dgm:cxn modelId="{9CF1DB8D-1C70-47C6-9999-E7C9DC84235F}" type="presOf" srcId="{921FBB74-9539-4724-A66E-1A333FB73570}" destId="{C2638197-65F2-4E81-8AC0-B79A8F386105}" srcOrd="0" destOrd="0" presId="urn:microsoft.com/office/officeart/2008/layout/LinedList"/>
    <dgm:cxn modelId="{8C3A0187-7348-4AB2-8C60-8D56C5D849DD}" srcId="{4A4C71D0-34E7-44EF-9E08-45B5C23004D8}" destId="{15433D91-E48F-4F89-81F3-00F1FF469CEA}" srcOrd="1" destOrd="0" parTransId="{CA402497-8700-4A7B-9283-97AD178AE997}" sibTransId="{104333FB-B8A8-4FE9-9ECE-B3CAE47C7E63}"/>
    <dgm:cxn modelId="{8A8C8688-2AF8-4AF9-9B24-04FB19300874}" srcId="{4A4C71D0-34E7-44EF-9E08-45B5C23004D8}" destId="{424DAAD9-A53E-4915-955F-743352C5BCE0}" srcOrd="3" destOrd="0" parTransId="{DFE0328F-9729-4DF1-98E3-CC0F19D1C580}" sibTransId="{E2ED664F-B98E-41B0-85E4-F46EF5A1D750}"/>
    <dgm:cxn modelId="{E6AD6E06-6D2B-42A2-ABAA-628C6AD9C27D}" srcId="{4A4C71D0-34E7-44EF-9E08-45B5C23004D8}" destId="{EDD85562-7711-4053-940C-24F69BFEDA5F}" srcOrd="2" destOrd="0" parTransId="{7FF15D84-E403-4525-A900-FB4317B55E0A}" sibTransId="{65BAF03B-D93E-4A47-B538-1F00F9A6389A}"/>
    <dgm:cxn modelId="{3815F6FB-6283-46A7-B04B-36C2321FCF10}" type="presOf" srcId="{6DEC1375-4F6C-450C-84CE-D509122FEC0F}" destId="{26C2F287-4291-41F9-9092-4D65290907B3}" srcOrd="0" destOrd="0" presId="urn:microsoft.com/office/officeart/2008/layout/LinedList"/>
    <dgm:cxn modelId="{857737EB-D24D-4062-A320-7FA3D6C6DB62}" type="presOf" srcId="{15433D91-E48F-4F89-81F3-00F1FF469CEA}" destId="{705E22EA-7E49-4EFB-AA4E-000B4988546D}" srcOrd="0" destOrd="0" presId="urn:microsoft.com/office/officeart/2008/layout/LinedList"/>
    <dgm:cxn modelId="{231D20C2-8650-41E7-A4D5-B7CAA69EB0CA}" srcId="{4A4C71D0-34E7-44EF-9E08-45B5C23004D8}" destId="{A40BD5FD-97DB-40C7-A7B5-AD73D1E755E2}" srcOrd="6" destOrd="0" parTransId="{3279E7CC-34F6-425A-A7E3-E22B7C701A12}" sibTransId="{7C8E5E5B-4389-434F-8B7E-2F31E6FD17F7}"/>
    <dgm:cxn modelId="{AE6C1DF2-DA30-4A09-AFFC-6173626DD52E}" type="presOf" srcId="{424DAAD9-A53E-4915-955F-743352C5BCE0}" destId="{B9C05FD1-074B-4C88-81BC-837B937BF151}" srcOrd="0" destOrd="0" presId="urn:microsoft.com/office/officeart/2008/layout/LinedList"/>
    <dgm:cxn modelId="{0751F144-09DB-477D-931E-D8797B565EA0}" srcId="{4A4C71D0-34E7-44EF-9E08-45B5C23004D8}" destId="{45BF1749-4777-42E7-982E-6E23225A45F2}" srcOrd="0" destOrd="0" parTransId="{E1E36880-0F37-4FAF-8FBA-B357B691626B}" sibTransId="{4B6B772A-2FC1-48E8-9D47-876B39FF5C55}"/>
    <dgm:cxn modelId="{94F2A839-A5BD-4839-8482-BB344AD5C8B4}" type="presOf" srcId="{A40BD5FD-97DB-40C7-A7B5-AD73D1E755E2}" destId="{F21A131C-76CA-438A-A1BB-174462FE39EC}" srcOrd="0" destOrd="0" presId="urn:microsoft.com/office/officeart/2008/layout/LinedList"/>
    <dgm:cxn modelId="{18822155-FEF0-4B71-87D3-5C8F6B437A7A}" type="presOf" srcId="{45BF1749-4777-42E7-982E-6E23225A45F2}" destId="{41A6798B-4ABA-496E-A4DA-84C1BE3331ED}" srcOrd="0" destOrd="0" presId="urn:microsoft.com/office/officeart/2008/layout/LinedList"/>
    <dgm:cxn modelId="{C2E69E5E-7BBE-4EAB-8515-C14F9224BFD3}" type="presOf" srcId="{4A4C71D0-34E7-44EF-9E08-45B5C23004D8}" destId="{5E3E7846-B3A1-4901-BCDB-594E47C77384}" srcOrd="0" destOrd="0" presId="urn:microsoft.com/office/officeart/2008/layout/LinedList"/>
    <dgm:cxn modelId="{D1D6EE89-C032-4D75-BD63-82330CD8EF41}" type="presOf" srcId="{EDD85562-7711-4053-940C-24F69BFEDA5F}" destId="{33ABBFC5-7D06-4599-86A9-D22A5E7503BE}" srcOrd="0" destOrd="0" presId="urn:microsoft.com/office/officeart/2008/layout/LinedList"/>
    <dgm:cxn modelId="{713AC48E-C05C-4322-87EE-C66D6A1B1A36}" srcId="{4A4C71D0-34E7-44EF-9E08-45B5C23004D8}" destId="{921FBB74-9539-4724-A66E-1A333FB73570}" srcOrd="5" destOrd="0" parTransId="{FA22B285-48F3-4577-9160-72E394A8C92D}" sibTransId="{2C6DBC18-5739-45DC-BBD7-459FF70B1688}"/>
    <dgm:cxn modelId="{9FDDAEB3-BDA4-455B-99A7-9CE1A162A36B}" type="presParOf" srcId="{5E3E7846-B3A1-4901-BCDB-594E47C77384}" destId="{AA1FF545-8647-471A-AD7B-0393E6384A76}" srcOrd="0" destOrd="0" presId="urn:microsoft.com/office/officeart/2008/layout/LinedList"/>
    <dgm:cxn modelId="{46FF45F5-1504-40D6-B260-54610299596F}" type="presParOf" srcId="{5E3E7846-B3A1-4901-BCDB-594E47C77384}" destId="{CB0E7B40-9E00-44B2-B7C9-7A50ED973760}" srcOrd="1" destOrd="0" presId="urn:microsoft.com/office/officeart/2008/layout/LinedList"/>
    <dgm:cxn modelId="{32F4CD6C-9422-4299-A5D9-549D6F333331}" type="presParOf" srcId="{CB0E7B40-9E00-44B2-B7C9-7A50ED973760}" destId="{41A6798B-4ABA-496E-A4DA-84C1BE3331ED}" srcOrd="0" destOrd="0" presId="urn:microsoft.com/office/officeart/2008/layout/LinedList"/>
    <dgm:cxn modelId="{942D2565-EB79-4A7E-BB61-03A6D4C08499}" type="presParOf" srcId="{CB0E7B40-9E00-44B2-B7C9-7A50ED973760}" destId="{58C60DDC-4E8B-4A02-9621-1B8B90C61767}" srcOrd="1" destOrd="0" presId="urn:microsoft.com/office/officeart/2008/layout/LinedList"/>
    <dgm:cxn modelId="{8F444F97-37E9-4198-B80F-32FAC554CE1C}" type="presParOf" srcId="{5E3E7846-B3A1-4901-BCDB-594E47C77384}" destId="{DA91610B-9521-46FA-859C-091EBBF9E1BB}" srcOrd="2" destOrd="0" presId="urn:microsoft.com/office/officeart/2008/layout/LinedList"/>
    <dgm:cxn modelId="{A2770341-0CDE-4CBE-BAE5-B49FDECA8709}" type="presParOf" srcId="{5E3E7846-B3A1-4901-BCDB-594E47C77384}" destId="{556CCAF1-4F9C-4F30-A624-49692DEBFE5E}" srcOrd="3" destOrd="0" presId="urn:microsoft.com/office/officeart/2008/layout/LinedList"/>
    <dgm:cxn modelId="{94FB642A-9B08-4848-A0D0-CCC3FAB9E1A0}" type="presParOf" srcId="{556CCAF1-4F9C-4F30-A624-49692DEBFE5E}" destId="{705E22EA-7E49-4EFB-AA4E-000B4988546D}" srcOrd="0" destOrd="0" presId="urn:microsoft.com/office/officeart/2008/layout/LinedList"/>
    <dgm:cxn modelId="{1CF82CA7-BD36-4120-ACB3-E4ED5E0A770A}" type="presParOf" srcId="{556CCAF1-4F9C-4F30-A624-49692DEBFE5E}" destId="{7B4E2CC2-C4C0-4F39-8F61-FEBB84E46332}" srcOrd="1" destOrd="0" presId="urn:microsoft.com/office/officeart/2008/layout/LinedList"/>
    <dgm:cxn modelId="{68D9C065-EBC2-439E-9455-1FEB3A3378C7}" type="presParOf" srcId="{5E3E7846-B3A1-4901-BCDB-594E47C77384}" destId="{77232C61-2C9E-4CA1-9EF2-FB3D10FC18C5}" srcOrd="4" destOrd="0" presId="urn:microsoft.com/office/officeart/2008/layout/LinedList"/>
    <dgm:cxn modelId="{E09730B9-F251-4613-B88C-0B7322EC0A39}" type="presParOf" srcId="{5E3E7846-B3A1-4901-BCDB-594E47C77384}" destId="{E476631B-0F7F-4A1A-9371-BEDEA8E0B61E}" srcOrd="5" destOrd="0" presId="urn:microsoft.com/office/officeart/2008/layout/LinedList"/>
    <dgm:cxn modelId="{29EC24F1-6F89-4B78-84F4-B45580BDA2C5}" type="presParOf" srcId="{E476631B-0F7F-4A1A-9371-BEDEA8E0B61E}" destId="{33ABBFC5-7D06-4599-86A9-D22A5E7503BE}" srcOrd="0" destOrd="0" presId="urn:microsoft.com/office/officeart/2008/layout/LinedList"/>
    <dgm:cxn modelId="{78725E03-D6A3-4AE9-96D9-A88AFD785D4C}" type="presParOf" srcId="{E476631B-0F7F-4A1A-9371-BEDEA8E0B61E}" destId="{4E401229-0473-4FF8-8178-0972DB15BF85}" srcOrd="1" destOrd="0" presId="urn:microsoft.com/office/officeart/2008/layout/LinedList"/>
    <dgm:cxn modelId="{997B7F80-AB6C-43F2-BF53-3AACFAB4897E}" type="presParOf" srcId="{5E3E7846-B3A1-4901-BCDB-594E47C77384}" destId="{1D878765-184A-4C10-946E-7F834655255B}" srcOrd="6" destOrd="0" presId="urn:microsoft.com/office/officeart/2008/layout/LinedList"/>
    <dgm:cxn modelId="{E44E721B-6511-48F2-9719-1FC5C6C6B89A}" type="presParOf" srcId="{5E3E7846-B3A1-4901-BCDB-594E47C77384}" destId="{84EB6A3C-1343-4FA1-AE64-6FD76E1ADF82}" srcOrd="7" destOrd="0" presId="urn:microsoft.com/office/officeart/2008/layout/LinedList"/>
    <dgm:cxn modelId="{3167C35A-ABF6-4CAE-9CD8-09850C5860B1}" type="presParOf" srcId="{84EB6A3C-1343-4FA1-AE64-6FD76E1ADF82}" destId="{B9C05FD1-074B-4C88-81BC-837B937BF151}" srcOrd="0" destOrd="0" presId="urn:microsoft.com/office/officeart/2008/layout/LinedList"/>
    <dgm:cxn modelId="{6A3ED097-A27E-4952-9F8E-D51B27BBA777}" type="presParOf" srcId="{84EB6A3C-1343-4FA1-AE64-6FD76E1ADF82}" destId="{C61DB2C9-6441-4DA9-AC18-19E1ABC3A8B9}" srcOrd="1" destOrd="0" presId="urn:microsoft.com/office/officeart/2008/layout/LinedList"/>
    <dgm:cxn modelId="{50B28A97-FDF9-45DD-AEB0-46B0EFFD5F96}" type="presParOf" srcId="{5E3E7846-B3A1-4901-BCDB-594E47C77384}" destId="{39C3111D-C7E3-4E37-8B6D-33B37D9C8708}" srcOrd="8" destOrd="0" presId="urn:microsoft.com/office/officeart/2008/layout/LinedList"/>
    <dgm:cxn modelId="{6D3C7EA6-DB88-4955-AB85-57396F5BB346}" type="presParOf" srcId="{5E3E7846-B3A1-4901-BCDB-594E47C77384}" destId="{7CFE584D-AFC0-4E8B-A138-4B0EFB858F7E}" srcOrd="9" destOrd="0" presId="urn:microsoft.com/office/officeart/2008/layout/LinedList"/>
    <dgm:cxn modelId="{BE13415B-048A-4C08-B9ED-B719EB20B830}" type="presParOf" srcId="{7CFE584D-AFC0-4E8B-A138-4B0EFB858F7E}" destId="{26C2F287-4291-41F9-9092-4D65290907B3}" srcOrd="0" destOrd="0" presId="urn:microsoft.com/office/officeart/2008/layout/LinedList"/>
    <dgm:cxn modelId="{B3DE6E66-2333-4550-93B3-435E6EA81B9D}" type="presParOf" srcId="{7CFE584D-AFC0-4E8B-A138-4B0EFB858F7E}" destId="{A3AF92C6-D088-4B18-86C4-CC5D60233DBA}" srcOrd="1" destOrd="0" presId="urn:microsoft.com/office/officeart/2008/layout/LinedList"/>
    <dgm:cxn modelId="{C82A7C6A-5153-48C1-BA26-2C006FE46890}" type="presParOf" srcId="{5E3E7846-B3A1-4901-BCDB-594E47C77384}" destId="{9D4638C2-685F-40BF-A3E8-537A05942899}" srcOrd="10" destOrd="0" presId="urn:microsoft.com/office/officeart/2008/layout/LinedList"/>
    <dgm:cxn modelId="{F9E4FF30-46EE-4DEE-9E60-9EA9F67C98D9}" type="presParOf" srcId="{5E3E7846-B3A1-4901-BCDB-594E47C77384}" destId="{256A88C7-1964-446E-A70C-900F13AAEDF2}" srcOrd="11" destOrd="0" presId="urn:microsoft.com/office/officeart/2008/layout/LinedList"/>
    <dgm:cxn modelId="{AD6732B4-070F-4792-B379-F037C2214612}" type="presParOf" srcId="{256A88C7-1964-446E-A70C-900F13AAEDF2}" destId="{C2638197-65F2-4E81-8AC0-B79A8F386105}" srcOrd="0" destOrd="0" presId="urn:microsoft.com/office/officeart/2008/layout/LinedList"/>
    <dgm:cxn modelId="{53DEECB3-471E-44AD-AD75-3D861E315DB2}" type="presParOf" srcId="{256A88C7-1964-446E-A70C-900F13AAEDF2}" destId="{4739CCA4-1AE4-4E28-B52C-FF5AF4CB250A}" srcOrd="1" destOrd="0" presId="urn:microsoft.com/office/officeart/2008/layout/LinedList"/>
    <dgm:cxn modelId="{395E79FA-0A8E-43AA-8426-DF6E974F87B6}" type="presParOf" srcId="{5E3E7846-B3A1-4901-BCDB-594E47C77384}" destId="{37191DE0-D88B-423E-8853-8A43ED27971E}" srcOrd="12" destOrd="0" presId="urn:microsoft.com/office/officeart/2008/layout/LinedList"/>
    <dgm:cxn modelId="{632661D5-0316-44E8-9F91-992F513E515D}" type="presParOf" srcId="{5E3E7846-B3A1-4901-BCDB-594E47C77384}" destId="{A5B6A309-9BBD-4FB3-B4E9-5F3898A2316F}" srcOrd="13" destOrd="0" presId="urn:microsoft.com/office/officeart/2008/layout/LinedList"/>
    <dgm:cxn modelId="{241435BB-173D-4B81-BEA3-3FE0B17FBC2B}" type="presParOf" srcId="{A5B6A309-9BBD-4FB3-B4E9-5F3898A2316F}" destId="{F21A131C-76CA-438A-A1BB-174462FE39EC}" srcOrd="0" destOrd="0" presId="urn:microsoft.com/office/officeart/2008/layout/LinedList"/>
    <dgm:cxn modelId="{4D94834E-3335-499D-8052-05DCD735B241}" type="presParOf" srcId="{A5B6A309-9BBD-4FB3-B4E9-5F3898A2316F}" destId="{B78C4E05-19B2-4E24-BDBD-5414166520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FF545-8647-471A-AD7B-0393E6384A76}">
      <dsp:nvSpPr>
        <dsp:cNvPr id="0" name=""/>
        <dsp:cNvSpPr/>
      </dsp:nvSpPr>
      <dsp:spPr>
        <a:xfrm>
          <a:off x="0" y="661"/>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6798B-4ABA-496E-A4DA-84C1BE3331ED}">
      <dsp:nvSpPr>
        <dsp:cNvPr id="0" name=""/>
        <dsp:cNvSpPr/>
      </dsp:nvSpPr>
      <dsp:spPr>
        <a:xfrm>
          <a:off x="0" y="661"/>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a:t>Describing mis/disinformation</a:t>
          </a:r>
        </a:p>
      </dsp:txBody>
      <dsp:txXfrm>
        <a:off x="0" y="661"/>
        <a:ext cx="6252633" cy="773377"/>
      </dsp:txXfrm>
    </dsp:sp>
    <dsp:sp modelId="{DA91610B-9521-46FA-859C-091EBBF9E1BB}">
      <dsp:nvSpPr>
        <dsp:cNvPr id="0" name=""/>
        <dsp:cNvSpPr/>
      </dsp:nvSpPr>
      <dsp:spPr>
        <a:xfrm>
          <a:off x="0" y="774038"/>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E22EA-7E49-4EFB-AA4E-000B4988546D}">
      <dsp:nvSpPr>
        <dsp:cNvPr id="0" name=""/>
        <dsp:cNvSpPr/>
      </dsp:nvSpPr>
      <dsp:spPr>
        <a:xfrm>
          <a:off x="0" y="774038"/>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a:t>Disciplinary</a:t>
          </a:r>
        </a:p>
      </dsp:txBody>
      <dsp:txXfrm>
        <a:off x="0" y="774038"/>
        <a:ext cx="6252633" cy="773377"/>
      </dsp:txXfrm>
    </dsp:sp>
    <dsp:sp modelId="{77232C61-2C9E-4CA1-9EF2-FB3D10FC18C5}">
      <dsp:nvSpPr>
        <dsp:cNvPr id="0" name=""/>
        <dsp:cNvSpPr/>
      </dsp:nvSpPr>
      <dsp:spPr>
        <a:xfrm>
          <a:off x="0" y="1547415"/>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BBFC5-7D06-4599-86A9-D22A5E7503BE}">
      <dsp:nvSpPr>
        <dsp:cNvPr id="0" name=""/>
        <dsp:cNvSpPr/>
      </dsp:nvSpPr>
      <dsp:spPr>
        <a:xfrm>
          <a:off x="0" y="1547415"/>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Skills for identifying</a:t>
          </a:r>
        </a:p>
      </dsp:txBody>
      <dsp:txXfrm>
        <a:off x="0" y="1547415"/>
        <a:ext cx="6252633" cy="773377"/>
      </dsp:txXfrm>
    </dsp:sp>
    <dsp:sp modelId="{1D878765-184A-4C10-946E-7F834655255B}">
      <dsp:nvSpPr>
        <dsp:cNvPr id="0" name=""/>
        <dsp:cNvSpPr/>
      </dsp:nvSpPr>
      <dsp:spPr>
        <a:xfrm>
          <a:off x="0" y="2320792"/>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05FD1-074B-4C88-81BC-837B937BF151}">
      <dsp:nvSpPr>
        <dsp:cNvPr id="0" name=""/>
        <dsp:cNvSpPr/>
      </dsp:nvSpPr>
      <dsp:spPr>
        <a:xfrm>
          <a:off x="0" y="2320792"/>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Affect</a:t>
          </a:r>
        </a:p>
      </dsp:txBody>
      <dsp:txXfrm>
        <a:off x="0" y="2320792"/>
        <a:ext cx="6252633" cy="773377"/>
      </dsp:txXfrm>
    </dsp:sp>
    <dsp:sp modelId="{39C3111D-C7E3-4E37-8B6D-33B37D9C8708}">
      <dsp:nvSpPr>
        <dsp:cNvPr id="0" name=""/>
        <dsp:cNvSpPr/>
      </dsp:nvSpPr>
      <dsp:spPr>
        <a:xfrm>
          <a:off x="0" y="3094170"/>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2F287-4291-41F9-9092-4D65290907B3}">
      <dsp:nvSpPr>
        <dsp:cNvPr id="0" name=""/>
        <dsp:cNvSpPr/>
      </dsp:nvSpPr>
      <dsp:spPr>
        <a:xfrm>
          <a:off x="0" y="3094170"/>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Teaching methods</a:t>
          </a:r>
        </a:p>
      </dsp:txBody>
      <dsp:txXfrm>
        <a:off x="0" y="3094170"/>
        <a:ext cx="6252633" cy="773377"/>
      </dsp:txXfrm>
    </dsp:sp>
    <dsp:sp modelId="{9D4638C2-685F-40BF-A3E8-537A05942899}">
      <dsp:nvSpPr>
        <dsp:cNvPr id="0" name=""/>
        <dsp:cNvSpPr/>
      </dsp:nvSpPr>
      <dsp:spPr>
        <a:xfrm>
          <a:off x="0" y="3867547"/>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38197-65F2-4E81-8AC0-B79A8F386105}">
      <dsp:nvSpPr>
        <dsp:cNvPr id="0" name=""/>
        <dsp:cNvSpPr/>
      </dsp:nvSpPr>
      <dsp:spPr>
        <a:xfrm>
          <a:off x="0" y="3867547"/>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Barriers</a:t>
          </a:r>
        </a:p>
      </dsp:txBody>
      <dsp:txXfrm>
        <a:off x="0" y="3867547"/>
        <a:ext cx="6252633" cy="773377"/>
      </dsp:txXfrm>
    </dsp:sp>
    <dsp:sp modelId="{37191DE0-D88B-423E-8853-8A43ED27971E}">
      <dsp:nvSpPr>
        <dsp:cNvPr id="0" name=""/>
        <dsp:cNvSpPr/>
      </dsp:nvSpPr>
      <dsp:spPr>
        <a:xfrm>
          <a:off x="0" y="4640924"/>
          <a:ext cx="625263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A131C-76CA-438A-A1BB-174462FE39EC}">
      <dsp:nvSpPr>
        <dsp:cNvPr id="0" name=""/>
        <dsp:cNvSpPr/>
      </dsp:nvSpPr>
      <dsp:spPr>
        <a:xfrm>
          <a:off x="0" y="4640924"/>
          <a:ext cx="6252633" cy="77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Importance</a:t>
          </a:r>
        </a:p>
      </dsp:txBody>
      <dsp:txXfrm>
        <a:off x="0" y="4640924"/>
        <a:ext cx="6252633" cy="7733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6ABA8-6809-47D5-9874-E0893A7295A3}"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153663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6ABA8-6809-47D5-9874-E0893A7295A3}"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348320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E9B6ABA8-6809-47D5-9874-E0893A7295A3}"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156184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E9B6ABA8-6809-47D5-9874-E0893A7295A3}"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428961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6ABA8-6809-47D5-9874-E0893A7295A3}"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385561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6ABA8-6809-47D5-9874-E0893A7295A3}"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138477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6ABA8-6809-47D5-9874-E0893A7295A3}"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127596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6ABA8-6809-47D5-9874-E0893A7295A3}"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85957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6ABA8-6809-47D5-9874-E0893A7295A3}"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1262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6ABA8-6809-47D5-9874-E0893A7295A3}"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218423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B6ABA8-6809-47D5-9874-E0893A7295A3}"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32982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6ABA8-6809-47D5-9874-E0893A7295A3}"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332590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6ABA8-6809-47D5-9874-E0893A7295A3}"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40859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E9B6ABA8-6809-47D5-9874-E0893A7295A3}" type="datetimeFigureOut">
              <a:rPr lang="en-US" smtClean="0"/>
              <a:t>5/30/2023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A41963BF-F6FB-4F3D-A5CD-E1FB80F0953F}" type="slidenum">
              <a:rPr lang="en-US" smtClean="0"/>
              <a:t>‹#›</a:t>
            </a:fld>
            <a:endParaRPr lang="en-US"/>
          </a:p>
        </p:txBody>
      </p:sp>
    </p:spTree>
    <p:extLst>
      <p:ext uri="{BB962C8B-B14F-4D97-AF65-F5344CB8AC3E}">
        <p14:creationId xmlns:p14="http://schemas.microsoft.com/office/powerpoint/2010/main" val="311232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9B6ABA8-6809-47D5-9874-E0893A7295A3}" type="datetimeFigureOut">
              <a:rPr lang="en-US" smtClean="0"/>
              <a:t>5/30/2023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1963BF-F6FB-4F3D-A5CD-E1FB80F0953F}" type="slidenum">
              <a:rPr lang="en-US" smtClean="0"/>
              <a:t>‹#›</a:t>
            </a:fld>
            <a:endParaRPr lang="en-US"/>
          </a:p>
        </p:txBody>
      </p:sp>
    </p:spTree>
    <p:extLst>
      <p:ext uri="{BB962C8B-B14F-4D97-AF65-F5344CB8AC3E}">
        <p14:creationId xmlns:p14="http://schemas.microsoft.com/office/powerpoint/2010/main" val="16673784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BC00-803D-52C2-F4C6-8904A3C84819}"/>
              </a:ext>
            </a:extLst>
          </p:cNvPr>
          <p:cNvSpPr>
            <a:spLocks noGrp="1"/>
          </p:cNvSpPr>
          <p:nvPr>
            <p:ph type="ctrTitle"/>
          </p:nvPr>
        </p:nvSpPr>
        <p:spPr>
          <a:xfrm>
            <a:off x="810000" y="1449147"/>
            <a:ext cx="10810499" cy="2971051"/>
          </a:xfrm>
        </p:spPr>
        <p:txBody>
          <a:bodyPr/>
          <a:lstStyle/>
          <a:p>
            <a:r>
              <a:rPr lang="en-US" sz="6000" dirty="0"/>
              <a:t>“Get on the Truth Train”</a:t>
            </a:r>
            <a:br>
              <a:rPr lang="en-US" sz="6000" dirty="0"/>
            </a:br>
            <a:r>
              <a:rPr lang="en-US" sz="3200" dirty="0"/>
              <a:t>Faculty Perceptions of Misinformation and Disinformation in the Classroom and in the Disciplines</a:t>
            </a:r>
            <a:endParaRPr lang="en-US" sz="6000" dirty="0"/>
          </a:p>
        </p:txBody>
      </p:sp>
      <p:sp>
        <p:nvSpPr>
          <p:cNvPr id="3" name="Subtitle 2">
            <a:extLst>
              <a:ext uri="{FF2B5EF4-FFF2-40B4-BE49-F238E27FC236}">
                <a16:creationId xmlns:a16="http://schemas.microsoft.com/office/drawing/2014/main" id="{7C919B2D-92AF-8844-6425-46C5649004BA}"/>
              </a:ext>
            </a:extLst>
          </p:cNvPr>
          <p:cNvSpPr>
            <a:spLocks noGrp="1"/>
          </p:cNvSpPr>
          <p:nvPr>
            <p:ph type="subTitle" idx="1"/>
          </p:nvPr>
        </p:nvSpPr>
        <p:spPr>
          <a:xfrm>
            <a:off x="810001" y="5280847"/>
            <a:ext cx="10572000" cy="1110014"/>
          </a:xfrm>
        </p:spPr>
        <p:txBody>
          <a:bodyPr>
            <a:normAutofit fontScale="92500" lnSpcReduction="10000"/>
          </a:bodyPr>
          <a:lstStyle/>
          <a:p>
            <a:r>
              <a:rPr lang="en-US" sz="3200" dirty="0"/>
              <a:t>Sarah Slaughter</a:t>
            </a:r>
          </a:p>
          <a:p>
            <a:r>
              <a:rPr lang="en-US" sz="3200" b="1" dirty="0"/>
              <a:t>LOEX 2023</a:t>
            </a:r>
          </a:p>
        </p:txBody>
      </p:sp>
    </p:spTree>
    <p:extLst>
      <p:ext uri="{BB962C8B-B14F-4D97-AF65-F5344CB8AC3E}">
        <p14:creationId xmlns:p14="http://schemas.microsoft.com/office/powerpoint/2010/main" val="9756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161821-B932-C5C1-ACC9-80ABA12CF503}"/>
              </a:ext>
            </a:extLst>
          </p:cNvPr>
          <p:cNvSpPr>
            <a:spLocks noGrp="1"/>
          </p:cNvSpPr>
          <p:nvPr>
            <p:ph type="title"/>
          </p:nvPr>
        </p:nvSpPr>
        <p:spPr/>
        <p:txBody>
          <a:bodyPr/>
          <a:lstStyle/>
          <a:p>
            <a:r>
              <a:rPr lang="en-US" sz="3600" dirty="0"/>
              <a:t>Major Themes</a:t>
            </a:r>
          </a:p>
        </p:txBody>
      </p:sp>
      <p:graphicFrame>
        <p:nvGraphicFramePr>
          <p:cNvPr id="9" name="Content Placeholder 5">
            <a:extLst>
              <a:ext uri="{FF2B5EF4-FFF2-40B4-BE49-F238E27FC236}">
                <a16:creationId xmlns:a16="http://schemas.microsoft.com/office/drawing/2014/main" id="{A5A4FF8F-38A4-7EDE-23D3-518F9282DBC8}"/>
              </a:ext>
            </a:extLst>
          </p:cNvPr>
          <p:cNvGraphicFramePr>
            <a:graphicFrameLocks noGrp="1"/>
          </p:cNvGraphicFramePr>
          <p:nvPr>
            <p:ph idx="1"/>
            <p:extLst>
              <p:ext uri="{D42A27DB-BD31-4B8C-83A1-F6EECF244321}">
                <p14:modId xmlns:p14="http://schemas.microsoft.com/office/powerpoint/2010/main" val="227666478"/>
              </p:ext>
            </p:extLst>
          </p:nvPr>
        </p:nvGraphicFramePr>
        <p:xfrm>
          <a:off x="4855633" y="446088"/>
          <a:ext cx="6252633" cy="54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ustomer review with solid fill">
            <a:extLst>
              <a:ext uri="{FF2B5EF4-FFF2-40B4-BE49-F238E27FC236}">
                <a16:creationId xmlns:a16="http://schemas.microsoft.com/office/drawing/2014/main" id="{14DC4592-D2E4-4C62-9658-DB059226EC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632479" y="2797394"/>
            <a:ext cx="2428875" cy="2428875"/>
          </a:xfrm>
          <a:prstGeom prst="rect">
            <a:avLst/>
          </a:prstGeom>
        </p:spPr>
      </p:pic>
    </p:spTree>
    <p:extLst>
      <p:ext uri="{BB962C8B-B14F-4D97-AF65-F5344CB8AC3E}">
        <p14:creationId xmlns:p14="http://schemas.microsoft.com/office/powerpoint/2010/main" val="132738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96253A6-C672-FB5D-464E-FB9BF575EF44}"/>
              </a:ext>
            </a:extLst>
          </p:cNvPr>
          <p:cNvGraphicFramePr/>
          <p:nvPr>
            <p:extLst>
              <p:ext uri="{D42A27DB-BD31-4B8C-83A1-F6EECF244321}">
                <p14:modId xmlns:p14="http://schemas.microsoft.com/office/powerpoint/2010/main" val="493370016"/>
              </p:ext>
            </p:extLst>
          </p:nvPr>
        </p:nvGraphicFramePr>
        <p:xfrm>
          <a:off x="519113" y="166688"/>
          <a:ext cx="11153775" cy="6524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842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2A45-550F-07EF-2C8E-ADB8AFBEFFFF}"/>
              </a:ext>
            </a:extLst>
          </p:cNvPr>
          <p:cNvSpPr>
            <a:spLocks noGrp="1"/>
          </p:cNvSpPr>
          <p:nvPr>
            <p:ph type="title"/>
          </p:nvPr>
        </p:nvSpPr>
        <p:spPr/>
        <p:txBody>
          <a:bodyPr/>
          <a:lstStyle/>
          <a:p>
            <a:r>
              <a:rPr lang="en-US" sz="3200" dirty="0"/>
              <a:t>“A million times yes”</a:t>
            </a:r>
            <a:br>
              <a:rPr lang="en-US" sz="3200" dirty="0"/>
            </a:br>
            <a:r>
              <a:rPr lang="en-US" sz="3200" dirty="0"/>
              <a:t>“100% yes”</a:t>
            </a:r>
            <a:br>
              <a:rPr lang="en-US" sz="3200" dirty="0"/>
            </a:br>
            <a:r>
              <a:rPr lang="en-US" sz="3200" dirty="0"/>
              <a:t>“Yes, absolutely”</a:t>
            </a:r>
            <a:br>
              <a:rPr lang="en-US" sz="3200" dirty="0"/>
            </a:br>
            <a:r>
              <a:rPr lang="en-US" sz="3200" dirty="0"/>
              <a:t>“Definitely”</a:t>
            </a:r>
            <a:br>
              <a:rPr lang="en-US" sz="3200" dirty="0"/>
            </a:br>
            <a:r>
              <a:rPr lang="en-US" sz="3200" dirty="0"/>
              <a:t>“It’s very important”</a:t>
            </a:r>
          </a:p>
        </p:txBody>
      </p:sp>
      <p:sp>
        <p:nvSpPr>
          <p:cNvPr id="3" name="Text Placeholder 2">
            <a:extLst>
              <a:ext uri="{FF2B5EF4-FFF2-40B4-BE49-F238E27FC236}">
                <a16:creationId xmlns:a16="http://schemas.microsoft.com/office/drawing/2014/main" id="{57C3D1F3-6AD0-F840-5376-DAE3EC773C4A}"/>
              </a:ext>
            </a:extLst>
          </p:cNvPr>
          <p:cNvSpPr>
            <a:spLocks noGrp="1"/>
          </p:cNvSpPr>
          <p:nvPr>
            <p:ph type="body" idx="1"/>
          </p:nvPr>
        </p:nvSpPr>
        <p:spPr>
          <a:xfrm>
            <a:off x="853190" y="4443680"/>
            <a:ext cx="10394818" cy="1770689"/>
          </a:xfrm>
        </p:spPr>
        <p:txBody>
          <a:bodyPr/>
          <a:lstStyle/>
          <a:p>
            <a:r>
              <a:rPr lang="en-US" sz="3600" dirty="0"/>
              <a:t>Do you think it is important for students majoring in your subject area to understand how to identify mis/disinformation?</a:t>
            </a:r>
          </a:p>
        </p:txBody>
      </p:sp>
    </p:spTree>
    <p:extLst>
      <p:ext uri="{BB962C8B-B14F-4D97-AF65-F5344CB8AC3E}">
        <p14:creationId xmlns:p14="http://schemas.microsoft.com/office/powerpoint/2010/main" val="153955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EE457FF-670E-4EC1-ACD4-1173DA9A79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F1E0D4A3-ECB8-4689-ABDB-9CE848CE8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9234C-015C-9846-7EED-7275F3298EC7}"/>
              </a:ext>
            </a:extLst>
          </p:cNvPr>
          <p:cNvSpPr>
            <a:spLocks noGrp="1"/>
          </p:cNvSpPr>
          <p:nvPr>
            <p:ph type="title"/>
          </p:nvPr>
        </p:nvSpPr>
        <p:spPr>
          <a:xfrm>
            <a:off x="810000" y="447188"/>
            <a:ext cx="10571998" cy="970450"/>
          </a:xfrm>
          <a:effectLst/>
        </p:spPr>
        <p:txBody>
          <a:bodyPr vert="horz" lIns="91440" tIns="45720" rIns="91440" bIns="45720" rtlCol="0" anchor="ctr">
            <a:normAutofit/>
          </a:bodyPr>
          <a:lstStyle/>
          <a:p>
            <a:pPr algn="ctr"/>
            <a:r>
              <a:rPr lang="en-US" sz="4400" dirty="0">
                <a:solidFill>
                  <a:schemeClr val="tx1"/>
                </a:solidFill>
              </a:rPr>
              <a:t>Disciplinary Impact</a:t>
            </a:r>
          </a:p>
        </p:txBody>
      </p:sp>
      <p:sp>
        <p:nvSpPr>
          <p:cNvPr id="21" name="Freeform: Shape 20">
            <a:extLst>
              <a:ext uri="{FF2B5EF4-FFF2-40B4-BE49-F238E27FC236}">
                <a16:creationId xmlns:a16="http://schemas.microsoft.com/office/drawing/2014/main" id="{8854772B-9C8F-4037-89E0-3A45208AB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B001ACA-66FD-3375-3209-DAD20E1FA2F1}"/>
              </a:ext>
            </a:extLst>
          </p:cNvPr>
          <p:cNvSpPr>
            <a:spLocks noGrp="1"/>
          </p:cNvSpPr>
          <p:nvPr>
            <p:ph idx="1"/>
          </p:nvPr>
        </p:nvSpPr>
        <p:spPr>
          <a:xfrm>
            <a:off x="1172229" y="1864827"/>
            <a:ext cx="9847543" cy="4349706"/>
          </a:xfrm>
          <a:effectLst/>
        </p:spPr>
        <p:txBody>
          <a:bodyPr vert="horz" lIns="91440" tIns="45720" rIns="91440" bIns="45720" rtlCol="0" anchor="ctr">
            <a:noAutofit/>
          </a:bodyPr>
          <a:lstStyle/>
          <a:p>
            <a:pPr marL="0" indent="0">
              <a:lnSpc>
                <a:spcPct val="90000"/>
              </a:lnSpc>
            </a:pPr>
            <a:r>
              <a:rPr lang="en-US" dirty="0"/>
              <a:t>“</a:t>
            </a:r>
            <a:r>
              <a:rPr lang="en-US" b="1" dirty="0"/>
              <a:t>I don’t get the sense that it’s changing </a:t>
            </a:r>
            <a:r>
              <a:rPr lang="en-US" dirty="0"/>
              <a:t>what historians or American Studies people are doing.” – Arts &amp; Humanities</a:t>
            </a:r>
          </a:p>
          <a:p>
            <a:pPr marL="0" indent="0">
              <a:lnSpc>
                <a:spcPct val="90000"/>
              </a:lnSpc>
            </a:pPr>
            <a:endParaRPr lang="en-US" sz="1100" dirty="0"/>
          </a:p>
          <a:p>
            <a:pPr marL="0" indent="0">
              <a:lnSpc>
                <a:spcPct val="90000"/>
              </a:lnSpc>
            </a:pPr>
            <a:r>
              <a:rPr lang="en-US" dirty="0"/>
              <a:t>“Most of the people I’ve had the pleasure of working with professionally are </a:t>
            </a:r>
            <a:r>
              <a:rPr lang="en-US" b="1" dirty="0"/>
              <a:t>credible</a:t>
            </a:r>
            <a:r>
              <a:rPr lang="en-US" dirty="0"/>
              <a:t> and have </a:t>
            </a:r>
            <a:r>
              <a:rPr lang="en-US" b="1" dirty="0"/>
              <a:t>integrity</a:t>
            </a:r>
            <a:r>
              <a:rPr lang="en-US" dirty="0"/>
              <a:t> and are </a:t>
            </a:r>
            <a:r>
              <a:rPr lang="en-US" b="1" dirty="0"/>
              <a:t>trying to do the right thing</a:t>
            </a:r>
            <a:r>
              <a:rPr lang="en-US" dirty="0"/>
              <a:t>.” – Social Sciences</a:t>
            </a:r>
          </a:p>
          <a:p>
            <a:pPr marL="0" indent="0">
              <a:lnSpc>
                <a:spcPct val="90000"/>
              </a:lnSpc>
            </a:pPr>
            <a:endParaRPr lang="en-US" sz="1100" dirty="0"/>
          </a:p>
          <a:p>
            <a:pPr marL="0" indent="0">
              <a:lnSpc>
                <a:spcPct val="90000"/>
              </a:lnSpc>
            </a:pPr>
            <a:r>
              <a:rPr lang="en-US" dirty="0"/>
              <a:t>“I feel like the disinformation comes more from the </a:t>
            </a:r>
            <a:r>
              <a:rPr lang="en-US" b="1" dirty="0"/>
              <a:t>general public</a:t>
            </a:r>
            <a:r>
              <a:rPr lang="en-US" dirty="0"/>
              <a:t> type of people who may or may not have credentials, but are visible in Celebrity Realms, social media Realms, pro athlete Realms, you know that type of thing.” – Natural &amp; Health Sciences</a:t>
            </a:r>
          </a:p>
          <a:p>
            <a:pPr marL="0" indent="0">
              <a:lnSpc>
                <a:spcPct val="90000"/>
              </a:lnSpc>
            </a:pPr>
            <a:endParaRPr lang="en-US" sz="1100" dirty="0"/>
          </a:p>
          <a:p>
            <a:pPr marL="0" indent="0">
              <a:lnSpc>
                <a:spcPct val="90000"/>
              </a:lnSpc>
            </a:pPr>
            <a:r>
              <a:rPr lang="en-US" dirty="0"/>
              <a:t>“I really don’t think there’s any within my Special Interest Groups and stuff like that, I don’t see anybody trying to teach anything wrong -  it's just within our colleges or within the </a:t>
            </a:r>
            <a:r>
              <a:rPr lang="en-US" b="1" dirty="0"/>
              <a:t>training programs</a:t>
            </a:r>
            <a:r>
              <a:rPr lang="en-US" dirty="0"/>
              <a:t>, just making sure they have the content.” – Social Sciences</a:t>
            </a:r>
          </a:p>
        </p:txBody>
      </p:sp>
    </p:spTree>
    <p:extLst>
      <p:ext uri="{BB962C8B-B14F-4D97-AF65-F5344CB8AC3E}">
        <p14:creationId xmlns:p14="http://schemas.microsoft.com/office/powerpoint/2010/main" val="41372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576"/>
          <a:stretch/>
        </p:blipFill>
        <p:spPr>
          <a:xfrm>
            <a:off x="0" y="0"/>
            <a:ext cx="12192002" cy="674993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909" b="33940"/>
          <a:stretch/>
        </p:blipFill>
        <p:spPr>
          <a:xfrm>
            <a:off x="2" y="4172988"/>
            <a:ext cx="12192000" cy="2685012"/>
          </a:xfrm>
          <a:prstGeom prst="rect">
            <a:avLst/>
          </a:prstGeom>
        </p:spPr>
      </p:pic>
    </p:spTree>
    <p:extLst>
      <p:ext uri="{BB962C8B-B14F-4D97-AF65-F5344CB8AC3E}">
        <p14:creationId xmlns:p14="http://schemas.microsoft.com/office/powerpoint/2010/main" val="338684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568"/>
          <a:stretch/>
        </p:blipFill>
        <p:spPr>
          <a:xfrm>
            <a:off x="3048" y="0"/>
            <a:ext cx="12188952" cy="674864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788" b="33790"/>
          <a:stretch/>
        </p:blipFill>
        <p:spPr>
          <a:xfrm>
            <a:off x="-1" y="4154386"/>
            <a:ext cx="12192001" cy="2703614"/>
          </a:xfrm>
          <a:prstGeom prst="rect">
            <a:avLst/>
          </a:prstGeom>
        </p:spPr>
      </p:pic>
    </p:spTree>
    <p:extLst>
      <p:ext uri="{BB962C8B-B14F-4D97-AF65-F5344CB8AC3E}">
        <p14:creationId xmlns:p14="http://schemas.microsoft.com/office/powerpoint/2010/main" val="1352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51"/>
          <a:stretch/>
        </p:blipFill>
        <p:spPr>
          <a:xfrm>
            <a:off x="0" y="0"/>
            <a:ext cx="12192000" cy="674478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t="26921" r="66143" b="34158"/>
          <a:stretch/>
        </p:blipFill>
        <p:spPr>
          <a:xfrm>
            <a:off x="0" y="4188821"/>
            <a:ext cx="4127863" cy="266917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285" t="26922" r="33785" b="37141"/>
          <a:stretch/>
        </p:blipFill>
        <p:spPr>
          <a:xfrm>
            <a:off x="4079965" y="4393472"/>
            <a:ext cx="4014652" cy="246452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000" t="26922" b="34031"/>
          <a:stretch/>
        </p:blipFill>
        <p:spPr>
          <a:xfrm>
            <a:off x="8046720" y="4180112"/>
            <a:ext cx="4145280" cy="2677888"/>
          </a:xfrm>
          <a:prstGeom prst="rect">
            <a:avLst/>
          </a:prstGeom>
        </p:spPr>
      </p:pic>
    </p:spTree>
    <p:extLst>
      <p:ext uri="{BB962C8B-B14F-4D97-AF65-F5344CB8AC3E}">
        <p14:creationId xmlns:p14="http://schemas.microsoft.com/office/powerpoint/2010/main" val="508493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51"/>
          <a:stretch/>
        </p:blipFill>
        <p:spPr>
          <a:xfrm>
            <a:off x="0" y="0"/>
            <a:ext cx="12192000" cy="6744788"/>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5810"/>
          <a:stretch/>
        </p:blipFill>
        <p:spPr>
          <a:xfrm>
            <a:off x="0" y="5199017"/>
            <a:ext cx="12192000" cy="1658983"/>
          </a:xfrm>
          <a:prstGeom prst="rect">
            <a:avLst/>
          </a:prstGeom>
        </p:spPr>
      </p:pic>
    </p:spTree>
    <p:extLst>
      <p:ext uri="{BB962C8B-B14F-4D97-AF65-F5344CB8AC3E}">
        <p14:creationId xmlns:p14="http://schemas.microsoft.com/office/powerpoint/2010/main" val="591432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1713" y="2148051"/>
            <a:ext cx="4221505" cy="1012743"/>
          </a:xfrm>
        </p:spPr>
        <p:txBody>
          <a:bodyPr>
            <a:noAutofit/>
          </a:bodyPr>
          <a:lstStyle/>
          <a:p>
            <a:r>
              <a:rPr lang="en-US" sz="2000" dirty="0"/>
              <a:t>What skills do you think students need in order to successfully identify </a:t>
            </a:r>
            <a:r>
              <a:rPr lang="en-US" sz="2000" dirty="0" err="1"/>
              <a:t>mis</a:t>
            </a:r>
            <a:r>
              <a:rPr lang="en-US" sz="2000" dirty="0"/>
              <a:t>/disinformation?</a:t>
            </a:r>
          </a:p>
        </p:txBody>
      </p:sp>
      <p:graphicFrame>
        <p:nvGraphicFramePr>
          <p:cNvPr id="10" name="Chart 9"/>
          <p:cNvGraphicFramePr/>
          <p:nvPr/>
        </p:nvGraphicFramePr>
        <p:xfrm>
          <a:off x="3999488" y="225150"/>
          <a:ext cx="8192512" cy="594483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3">
            <a:extLst>
              <a:ext uri="{FF2B5EF4-FFF2-40B4-BE49-F238E27FC236}">
                <a16:creationId xmlns:a16="http://schemas.microsoft.com/office/drawing/2014/main" id="{61D54673-6A16-D20F-2328-6C11AC85F229}"/>
              </a:ext>
            </a:extLst>
          </p:cNvPr>
          <p:cNvSpPr>
            <a:spLocks noGrp="1"/>
          </p:cNvSpPr>
          <p:nvPr>
            <p:ph type="body" sz="half" idx="2"/>
          </p:nvPr>
        </p:nvSpPr>
        <p:spPr>
          <a:xfrm>
            <a:off x="411714" y="3330698"/>
            <a:ext cx="4221504" cy="2076450"/>
          </a:xfrm>
        </p:spPr>
        <p:txBody>
          <a:bodyPr anchor="t">
            <a:normAutofit/>
          </a:bodyPr>
          <a:lstStyle/>
          <a:p>
            <a:r>
              <a:rPr lang="en-US" sz="1600" dirty="0"/>
              <a:t>Affective dimensions</a:t>
            </a:r>
          </a:p>
          <a:p>
            <a:pPr marL="285750" indent="-285750">
              <a:buFont typeface="Courier New" panose="02070309020205020404" pitchFamily="49" charset="0"/>
              <a:buChar char="o"/>
            </a:pPr>
            <a:r>
              <a:rPr lang="en-US" sz="1600" dirty="0"/>
              <a:t>Skepticism – 3 interviews</a:t>
            </a:r>
          </a:p>
          <a:p>
            <a:pPr marL="285750" indent="-285750">
              <a:buFont typeface="Courier New" panose="02070309020205020404" pitchFamily="49" charset="0"/>
              <a:buChar char="o"/>
            </a:pPr>
            <a:r>
              <a:rPr lang="en-US" sz="1600" dirty="0"/>
              <a:t>Open-mindedness -2 interviews</a:t>
            </a:r>
          </a:p>
          <a:p>
            <a:pPr marL="285750" indent="-285750">
              <a:buFont typeface="Courier New" panose="02070309020205020404" pitchFamily="49" charset="0"/>
              <a:buChar char="o"/>
            </a:pPr>
            <a:r>
              <a:rPr lang="en-US" sz="1600" dirty="0"/>
              <a:t>Emotional Regulation -2 interviews</a:t>
            </a:r>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p:txBody>
      </p:sp>
      <p:sp>
        <p:nvSpPr>
          <p:cNvPr id="2" name="TextBox 1">
            <a:extLst>
              <a:ext uri="{FF2B5EF4-FFF2-40B4-BE49-F238E27FC236}">
                <a16:creationId xmlns:a16="http://schemas.microsoft.com/office/drawing/2014/main" id="{6B80C9FD-2F4C-94DD-F3E9-89F5DDAA48B4}"/>
              </a:ext>
            </a:extLst>
          </p:cNvPr>
          <p:cNvSpPr txBox="1"/>
          <p:nvPr/>
        </p:nvSpPr>
        <p:spPr>
          <a:xfrm>
            <a:off x="6276513" y="6263518"/>
            <a:ext cx="3817398" cy="369332"/>
          </a:xfrm>
          <a:prstGeom prst="rect">
            <a:avLst/>
          </a:prstGeom>
          <a:noFill/>
        </p:spPr>
        <p:txBody>
          <a:bodyPr wrap="square" rtlCol="0">
            <a:spAutoFit/>
          </a:bodyPr>
          <a:lstStyle/>
          <a:p>
            <a:r>
              <a:rPr lang="en-US" b="1" dirty="0"/>
              <a:t>Frequency of theme mentioned</a:t>
            </a:r>
          </a:p>
        </p:txBody>
      </p:sp>
    </p:spTree>
    <p:extLst>
      <p:ext uri="{BB962C8B-B14F-4D97-AF65-F5344CB8AC3E}">
        <p14:creationId xmlns:p14="http://schemas.microsoft.com/office/powerpoint/2010/main" val="3364751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BD0E4C-3BF9-E27D-5D82-499BF4FF6604}"/>
              </a:ext>
            </a:extLst>
          </p:cNvPr>
          <p:cNvSpPr txBox="1"/>
          <p:nvPr/>
        </p:nvSpPr>
        <p:spPr>
          <a:xfrm>
            <a:off x="1323975" y="4227374"/>
            <a:ext cx="9544050" cy="1754326"/>
          </a:xfrm>
          <a:prstGeom prst="rect">
            <a:avLst/>
          </a:prstGeom>
          <a:noFill/>
        </p:spPr>
        <p:txBody>
          <a:bodyPr wrap="square" rtlCol="0">
            <a:spAutoFit/>
          </a:bodyPr>
          <a:lstStyle/>
          <a:p>
            <a:r>
              <a:rPr lang="en-US" kern="100" dirty="0">
                <a:ea typeface="Calibri" panose="020F0502020204030204" pitchFamily="34" charset="0"/>
                <a:cs typeface="Times New Roman" panose="02020603050405020304" pitchFamily="18" charset="0"/>
              </a:rPr>
              <a:t>…n</a:t>
            </a:r>
            <a:r>
              <a:rPr lang="en-US" sz="1800" kern="100" dirty="0">
                <a:effectLst/>
                <a:ea typeface="Calibri" panose="020F0502020204030204" pitchFamily="34" charset="0"/>
                <a:cs typeface="Times New Roman" panose="02020603050405020304" pitchFamily="18" charset="0"/>
              </a:rPr>
              <a:t>o matter the topic, it’s just </a:t>
            </a:r>
            <a:r>
              <a:rPr lang="en-US" sz="1800" kern="100" dirty="0">
                <a:solidFill>
                  <a:schemeClr val="accent1">
                    <a:lumMod val="60000"/>
                    <a:lumOff val="40000"/>
                  </a:schemeClr>
                </a:solidFill>
                <a:effectLst/>
                <a:ea typeface="Calibri" panose="020F0502020204030204" pitchFamily="34" charset="0"/>
                <a:cs typeface="Times New Roman" panose="02020603050405020304" pitchFamily="18" charset="0"/>
              </a:rPr>
              <a:t>the first things that pop up </a:t>
            </a:r>
            <a:r>
              <a:rPr lang="en-US" sz="1800" kern="100" dirty="0">
                <a:effectLst/>
                <a:ea typeface="Calibri" panose="020F0502020204030204" pitchFamily="34" charset="0"/>
                <a:cs typeface="Times New Roman" panose="02020603050405020304" pitchFamily="18" charset="0"/>
              </a:rPr>
              <a:t>when they’re searching on the internet – they’ll rely on those. Or, using information from organizations that are specifically looking for a really narrow angle that they’re trying to either lobby for, or emphasize, so some of the things we talk about in the library sessions where it’s like, </a:t>
            </a:r>
            <a:r>
              <a:rPr lang="en-US" sz="1800" kern="100" dirty="0">
                <a:solidFill>
                  <a:schemeClr val="accent1">
                    <a:lumMod val="60000"/>
                    <a:lumOff val="40000"/>
                  </a:schemeClr>
                </a:solidFill>
                <a:effectLst/>
                <a:ea typeface="Calibri" panose="020F0502020204030204" pitchFamily="34" charset="0"/>
                <a:cs typeface="Times New Roman" panose="02020603050405020304" pitchFamily="18" charset="0"/>
              </a:rPr>
              <a:t>“what’s the purpose of this organization?”</a:t>
            </a:r>
            <a:r>
              <a:rPr lang="en-US" sz="1800" kern="100" dirty="0">
                <a:effectLst/>
                <a:ea typeface="Calibri" panose="020F0502020204030204" pitchFamily="34" charset="0"/>
                <a:cs typeface="Times New Roman" panose="02020603050405020304" pitchFamily="18" charset="0"/>
              </a:rPr>
              <a:t> So students are still falling for that.</a:t>
            </a:r>
          </a:p>
          <a:p>
            <a:endParaRPr lang="en-US" dirty="0"/>
          </a:p>
        </p:txBody>
      </p:sp>
      <p:sp>
        <p:nvSpPr>
          <p:cNvPr id="5" name="TextBox 4">
            <a:extLst>
              <a:ext uri="{FF2B5EF4-FFF2-40B4-BE49-F238E27FC236}">
                <a16:creationId xmlns:a16="http://schemas.microsoft.com/office/drawing/2014/main" id="{C504E443-67F5-4A2F-9E9E-F44020F01522}"/>
              </a:ext>
            </a:extLst>
          </p:cNvPr>
          <p:cNvSpPr txBox="1"/>
          <p:nvPr/>
        </p:nvSpPr>
        <p:spPr>
          <a:xfrm>
            <a:off x="812539" y="1690032"/>
            <a:ext cx="4607972" cy="1477328"/>
          </a:xfrm>
          <a:prstGeom prst="rect">
            <a:avLst/>
          </a:prstGeom>
          <a:noFill/>
        </p:spPr>
        <p:txBody>
          <a:bodyPr wrap="square" rtlCol="0">
            <a:spAutoFit/>
          </a:bodyPr>
          <a:lstStyle/>
          <a:p>
            <a:r>
              <a:rPr lang="en-US" dirty="0"/>
              <a:t> I don't always get as much mis or disinformation but maybe things that are just </a:t>
            </a:r>
            <a:r>
              <a:rPr lang="en-US" dirty="0">
                <a:solidFill>
                  <a:schemeClr val="accent1">
                    <a:lumMod val="60000"/>
                    <a:lumOff val="40000"/>
                  </a:schemeClr>
                </a:solidFill>
              </a:rPr>
              <a:t>sloppy research</a:t>
            </a:r>
            <a:r>
              <a:rPr lang="en-US" dirty="0"/>
              <a:t>, or you know from a blog, that type of thing that isn't from somebody who’s avid in the field</a:t>
            </a:r>
          </a:p>
        </p:txBody>
      </p:sp>
      <p:sp>
        <p:nvSpPr>
          <p:cNvPr id="9" name="TextBox 8">
            <a:extLst>
              <a:ext uri="{FF2B5EF4-FFF2-40B4-BE49-F238E27FC236}">
                <a16:creationId xmlns:a16="http://schemas.microsoft.com/office/drawing/2014/main" id="{15AB1EF4-D6B8-4439-D2EF-B57F52B466FF}"/>
              </a:ext>
            </a:extLst>
          </p:cNvPr>
          <p:cNvSpPr txBox="1"/>
          <p:nvPr/>
        </p:nvSpPr>
        <p:spPr>
          <a:xfrm>
            <a:off x="5822689" y="1274534"/>
            <a:ext cx="5556773" cy="2308324"/>
          </a:xfrm>
          <a:prstGeom prst="rect">
            <a:avLst/>
          </a:prstGeom>
          <a:noFill/>
        </p:spPr>
        <p:txBody>
          <a:bodyPr wrap="square" rtlCol="0">
            <a:spAutoFit/>
          </a:bodyPr>
          <a:lstStyle/>
          <a:p>
            <a:r>
              <a:rPr lang="en-US" sz="1800" kern="100" dirty="0">
                <a:effectLst/>
                <a:ea typeface="Calibri" panose="020F0502020204030204" pitchFamily="34" charset="0"/>
                <a:cs typeface="Times New Roman" panose="02020603050405020304" pitchFamily="18" charset="0"/>
              </a:rPr>
              <a:t>…when you do initial searches, they just need to learn a little more of how to do deeper searches in their research, I guess. Because yeah, </a:t>
            </a:r>
            <a:r>
              <a:rPr lang="en-US" sz="1800" kern="100" dirty="0">
                <a:solidFill>
                  <a:schemeClr val="accent1">
                    <a:lumMod val="60000"/>
                    <a:lumOff val="40000"/>
                  </a:schemeClr>
                </a:solidFill>
                <a:effectLst/>
                <a:ea typeface="Calibri" panose="020F0502020204030204" pitchFamily="34" charset="0"/>
                <a:cs typeface="Times New Roman" panose="02020603050405020304" pitchFamily="18" charset="0"/>
              </a:rPr>
              <a:t>it's that initial thing that pops up</a:t>
            </a:r>
            <a:r>
              <a:rPr lang="en-US" kern="100" dirty="0">
                <a:solidFill>
                  <a:schemeClr val="accent1">
                    <a:lumMod val="60000"/>
                    <a:lumOff val="40000"/>
                  </a:schemeClr>
                </a:solidFill>
                <a:ea typeface="Calibri" panose="020F0502020204030204" pitchFamily="34" charset="0"/>
                <a:cs typeface="Times New Roman" panose="02020603050405020304" pitchFamily="18" charset="0"/>
              </a:rPr>
              <a:t> </a:t>
            </a:r>
            <a:r>
              <a:rPr lang="en-US" kern="100" dirty="0">
                <a:ea typeface="Calibri" panose="020F0502020204030204" pitchFamily="34" charset="0"/>
                <a:cs typeface="Times New Roman" panose="02020603050405020304" pitchFamily="18" charset="0"/>
              </a:rPr>
              <a:t>-</a:t>
            </a:r>
            <a:r>
              <a:rPr lang="en-US" kern="100" dirty="0">
                <a:solidFill>
                  <a:schemeClr val="accent1">
                    <a:lumMod val="60000"/>
                    <a:lumOff val="40000"/>
                  </a:schemeClr>
                </a:solidFill>
                <a:ea typeface="Calibri" panose="020F0502020204030204" pitchFamily="34" charset="0"/>
                <a:cs typeface="Times New Roman" panose="02020603050405020304" pitchFamily="18" charset="0"/>
              </a:rPr>
              <a:t> </a:t>
            </a:r>
            <a:r>
              <a:rPr lang="en-US" sz="1800" kern="100" dirty="0">
                <a:effectLst/>
                <a:ea typeface="Calibri" panose="020F0502020204030204" pitchFamily="34" charset="0"/>
                <a:cs typeface="Times New Roman" panose="02020603050405020304" pitchFamily="18" charset="0"/>
              </a:rPr>
              <a:t>and it just makes me think of the social media, when they have it in their face like oh there it is! No, you </a:t>
            </a:r>
            <a:r>
              <a:rPr lang="en-US" sz="1800" kern="100" dirty="0" err="1">
                <a:effectLst/>
                <a:ea typeface="Calibri" panose="020F0502020204030204" pitchFamily="34" charset="0"/>
                <a:cs typeface="Times New Roman" panose="02020603050405020304" pitchFamily="18" charset="0"/>
              </a:rPr>
              <a:t>gotta</a:t>
            </a:r>
            <a:r>
              <a:rPr lang="en-US" sz="1800" kern="100" dirty="0">
                <a:effectLst/>
                <a:ea typeface="Calibri" panose="020F0502020204030204" pitchFamily="34" charset="0"/>
                <a:cs typeface="Times New Roman" panose="02020603050405020304" pitchFamily="18" charset="0"/>
              </a:rPr>
              <a:t> look a little farther into it, I guess.</a:t>
            </a:r>
          </a:p>
          <a:p>
            <a:endParaRPr lang="en-US" dirty="0"/>
          </a:p>
        </p:txBody>
      </p:sp>
    </p:spTree>
    <p:extLst>
      <p:ext uri="{BB962C8B-B14F-4D97-AF65-F5344CB8AC3E}">
        <p14:creationId xmlns:p14="http://schemas.microsoft.com/office/powerpoint/2010/main" val="5643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A255E22-A777-3C06-C151-131EBF61A992}"/>
              </a:ext>
            </a:extLst>
          </p:cNvPr>
          <p:cNvSpPr>
            <a:spLocks noGrp="1"/>
          </p:cNvSpPr>
          <p:nvPr>
            <p:ph type="title"/>
          </p:nvPr>
        </p:nvSpPr>
        <p:spPr>
          <a:xfrm>
            <a:off x="896655" y="1218476"/>
            <a:ext cx="3577684" cy="4421050"/>
          </a:xfrm>
          <a:effectLst/>
        </p:spPr>
        <p:txBody>
          <a:bodyPr vert="horz" lIns="91440" tIns="45720" rIns="91440" bIns="45720" rtlCol="0" anchor="ctr">
            <a:normAutofit/>
          </a:bodyPr>
          <a:lstStyle/>
          <a:p>
            <a:r>
              <a:rPr lang="en-US" dirty="0">
                <a:solidFill>
                  <a:schemeClr val="tx1"/>
                </a:solidFill>
              </a:rPr>
              <a:t>Sarah </a:t>
            </a:r>
            <a:r>
              <a:rPr lang="en-US" dirty="0" smtClean="0">
                <a:solidFill>
                  <a:schemeClr val="tx1"/>
                </a:solidFill>
              </a:rPr>
              <a:t>Slaughter</a:t>
            </a:r>
            <a:br>
              <a:rPr lang="en-US" dirty="0" smtClean="0">
                <a:solidFill>
                  <a:schemeClr val="tx1"/>
                </a:solidFill>
              </a:rPr>
            </a:br>
            <a:r>
              <a:rPr lang="en-US" sz="2000" dirty="0" smtClean="0">
                <a:solidFill>
                  <a:schemeClr val="tx1"/>
                </a:solidFill>
              </a:rPr>
              <a:t>she/her</a:t>
            </a:r>
            <a:r>
              <a:rPr lang="en-US" dirty="0">
                <a:solidFill>
                  <a:schemeClr val="tx1"/>
                </a:solidFill>
              </a:rPr>
              <a:t/>
            </a:r>
            <a:br>
              <a:rPr lang="en-US" dirty="0">
                <a:solidFill>
                  <a:schemeClr val="tx1"/>
                </a:solidFill>
              </a:rPr>
            </a:br>
            <a:r>
              <a:rPr lang="en-US" sz="2800" b="0" dirty="0">
                <a:solidFill>
                  <a:schemeClr val="tx1"/>
                </a:solidFill>
              </a:rPr>
              <a:t>Reference and Instruction Librarian</a:t>
            </a:r>
            <a:br>
              <a:rPr lang="en-US" sz="2800" b="0" dirty="0">
                <a:solidFill>
                  <a:schemeClr val="tx1"/>
                </a:solidFill>
              </a:rPr>
            </a:br>
            <a:r>
              <a:rPr lang="en-US" sz="2800" b="0" dirty="0">
                <a:solidFill>
                  <a:schemeClr val="tx1"/>
                </a:solidFill>
              </a:rPr>
              <a:t/>
            </a:r>
            <a:br>
              <a:rPr lang="en-US" sz="2800" b="0" dirty="0">
                <a:solidFill>
                  <a:schemeClr val="tx1"/>
                </a:solidFill>
              </a:rPr>
            </a:br>
            <a:r>
              <a:rPr lang="en-US" sz="2400" b="0" dirty="0">
                <a:solidFill>
                  <a:schemeClr val="tx1"/>
                </a:solidFill>
              </a:rPr>
              <a:t>sslaughter@dbq.edu</a:t>
            </a:r>
            <a:endParaRPr lang="en-US" b="0" dirty="0">
              <a:solidFill>
                <a:schemeClr val="tx1"/>
              </a:solidFill>
            </a:endParaRPr>
          </a:p>
        </p:txBody>
      </p:sp>
      <p:cxnSp>
        <p:nvCxnSpPr>
          <p:cNvPr id="15" name="Straight Connector 14">
            <a:extLst>
              <a:ext uri="{FF2B5EF4-FFF2-40B4-BE49-F238E27FC236}">
                <a16:creationId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F741616-1994-513C-85CC-57D4BF2D3628}"/>
              </a:ext>
            </a:extLst>
          </p:cNvPr>
          <p:cNvSpPr>
            <a:spLocks noGrp="1"/>
          </p:cNvSpPr>
          <p:nvPr>
            <p:ph type="body" sz="quarter" idx="16"/>
          </p:nvPr>
        </p:nvSpPr>
        <p:spPr>
          <a:xfrm>
            <a:off x="5146751" y="1218477"/>
            <a:ext cx="4806872" cy="4421049"/>
          </a:xfrm>
          <a:effectLst/>
        </p:spPr>
        <p:txBody>
          <a:bodyPr vert="horz" lIns="91440" tIns="45720" rIns="91440" bIns="45720" rtlCol="0" anchor="ctr">
            <a:normAutofit/>
          </a:bodyPr>
          <a:lstStyle/>
          <a:p>
            <a:r>
              <a:rPr lang="en-US" sz="2800" b="1" dirty="0"/>
              <a:t>University of Dubuque</a:t>
            </a:r>
          </a:p>
          <a:p>
            <a:r>
              <a:rPr lang="en-US" sz="2400" dirty="0"/>
              <a:t>Dubuque, Iowa</a:t>
            </a:r>
          </a:p>
          <a:p>
            <a:r>
              <a:rPr lang="en-US" sz="2400" dirty="0"/>
              <a:t>Approximately 2,000 FTE </a:t>
            </a:r>
          </a:p>
          <a:p>
            <a:r>
              <a:rPr lang="en-US" sz="2400" dirty="0"/>
              <a:t>Graduate and Undergraduate</a:t>
            </a:r>
          </a:p>
          <a:p>
            <a:r>
              <a:rPr lang="en-US" sz="2400" dirty="0"/>
              <a:t>“Professional programs with a liberal arts core”</a:t>
            </a:r>
            <a:endParaRPr lang="en-US" sz="2800" dirty="0"/>
          </a:p>
        </p:txBody>
      </p:sp>
    </p:spTree>
    <p:extLst>
      <p:ext uri="{BB962C8B-B14F-4D97-AF65-F5344CB8AC3E}">
        <p14:creationId xmlns:p14="http://schemas.microsoft.com/office/powerpoint/2010/main" val="17727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BBB2B6-A06F-EA47-6B6C-985FBE89E17C}"/>
              </a:ext>
            </a:extLst>
          </p:cNvPr>
          <p:cNvSpPr txBox="1"/>
          <p:nvPr/>
        </p:nvSpPr>
        <p:spPr>
          <a:xfrm>
            <a:off x="900203" y="3807636"/>
            <a:ext cx="10391591" cy="2246769"/>
          </a:xfrm>
          <a:prstGeom prst="rect">
            <a:avLst/>
          </a:prstGeom>
          <a:noFill/>
        </p:spPr>
        <p:txBody>
          <a:bodyPr wrap="square" rtlCol="0">
            <a:spAutoFit/>
          </a:bodyPr>
          <a:lstStyle/>
          <a:p>
            <a:r>
              <a:rPr lang="en-US" sz="2000" dirty="0"/>
              <a:t>One student that really stuck out, who was an incredible public speaker, like bright kid, was doing a speech on why we need to only do in-person voting. No early voting, like it all has to occur in-person. And all of his sources were quotes from President Trump…so we talked about, I'm like if your goal is to persuade people who disagree with you on this topic, is President Trump the most credible source that you could use for this? And his response was, </a:t>
            </a:r>
            <a:r>
              <a:rPr lang="en-US" sz="2000" b="1" dirty="0">
                <a:solidFill>
                  <a:schemeClr val="accent1">
                    <a:lumMod val="60000"/>
                    <a:lumOff val="40000"/>
                  </a:schemeClr>
                </a:solidFill>
              </a:rPr>
              <a:t>“Frankly I don't care what they think, they can get on the truth train or get run over.” </a:t>
            </a:r>
            <a:r>
              <a:rPr lang="en-US" sz="2000" dirty="0"/>
              <a:t>– Social Sciences</a:t>
            </a:r>
          </a:p>
        </p:txBody>
      </p:sp>
      <p:sp>
        <p:nvSpPr>
          <p:cNvPr id="7" name="TextBox 6">
            <a:extLst>
              <a:ext uri="{FF2B5EF4-FFF2-40B4-BE49-F238E27FC236}">
                <a16:creationId xmlns:a16="http://schemas.microsoft.com/office/drawing/2014/main" id="{AC3D7529-B681-9ED4-BE6E-6BC265D9AD11}"/>
              </a:ext>
            </a:extLst>
          </p:cNvPr>
          <p:cNvSpPr txBox="1"/>
          <p:nvPr/>
        </p:nvSpPr>
        <p:spPr>
          <a:xfrm>
            <a:off x="900205" y="825623"/>
            <a:ext cx="10391591" cy="1938992"/>
          </a:xfrm>
          <a:prstGeom prst="rect">
            <a:avLst/>
          </a:prstGeom>
          <a:noFill/>
        </p:spPr>
        <p:txBody>
          <a:bodyPr wrap="square" rtlCol="0">
            <a:spAutoFit/>
          </a:bodyPr>
          <a:lstStyle/>
          <a:p>
            <a:r>
              <a:rPr lang="en-US" sz="2000" dirty="0"/>
              <a:t>I can only think of one student who kind of </a:t>
            </a:r>
            <a:r>
              <a:rPr lang="en-US" sz="2000" b="1" dirty="0">
                <a:solidFill>
                  <a:schemeClr val="accent1">
                    <a:lumMod val="60000"/>
                    <a:lumOff val="40000"/>
                  </a:schemeClr>
                </a:solidFill>
              </a:rPr>
              <a:t>had an agenda already and was trying to find specific things</a:t>
            </a:r>
            <a:r>
              <a:rPr lang="en-US" sz="2000" dirty="0"/>
              <a:t>, which would angle more toward the disinformation related to student loans and forgiving them or not forgiving them… [his argument was] the only forgiveness should be through military service – and only active duty, not even like national guard or anything like that, you have to be deployed overseas and fight in a war. – Arts &amp; Humanities</a:t>
            </a:r>
          </a:p>
        </p:txBody>
      </p:sp>
      <p:cxnSp>
        <p:nvCxnSpPr>
          <p:cNvPr id="9" name="Straight Connector 8">
            <a:extLst>
              <a:ext uri="{FF2B5EF4-FFF2-40B4-BE49-F238E27FC236}">
                <a16:creationId xmlns:a16="http://schemas.microsoft.com/office/drawing/2014/main" id="{134A96E5-0855-E768-CF87-43BA94259716}"/>
              </a:ext>
            </a:extLst>
          </p:cNvPr>
          <p:cNvCxnSpPr>
            <a:cxnSpLocks/>
          </p:cNvCxnSpPr>
          <p:nvPr/>
        </p:nvCxnSpPr>
        <p:spPr>
          <a:xfrm>
            <a:off x="1040652" y="3295650"/>
            <a:ext cx="10110697" cy="0"/>
          </a:xfrm>
          <a:prstGeom prst="line">
            <a:avLst/>
          </a:prstGeom>
          <a:ln w="158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358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1688" y="447188"/>
            <a:ext cx="10828625" cy="970450"/>
          </a:xfrm>
        </p:spPr>
        <p:txBody>
          <a:bodyPr/>
          <a:lstStyle/>
          <a:p>
            <a:r>
              <a:rPr lang="en-US" sz="4800" dirty="0"/>
              <a:t>Addressing </a:t>
            </a:r>
            <a:r>
              <a:rPr lang="en-US" sz="4800" dirty="0" err="1"/>
              <a:t>Mis</a:t>
            </a:r>
            <a:r>
              <a:rPr lang="en-US" sz="4800" dirty="0"/>
              <a:t>/Dis in the Classroom</a:t>
            </a: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3600204533"/>
              </p:ext>
            </p:extLst>
          </p:nvPr>
        </p:nvGraphicFramePr>
        <p:xfrm>
          <a:off x="718708" y="2222499"/>
          <a:ext cx="10754584" cy="4453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26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Barriers</a:t>
            </a:r>
          </a:p>
        </p:txBody>
      </p:sp>
      <p:sp>
        <p:nvSpPr>
          <p:cNvPr id="7" name="Text Placeholder 6"/>
          <p:cNvSpPr>
            <a:spLocks noGrp="1"/>
          </p:cNvSpPr>
          <p:nvPr>
            <p:ph type="body" sz="half" idx="2"/>
          </p:nvPr>
        </p:nvSpPr>
        <p:spPr>
          <a:xfrm>
            <a:off x="1073151" y="2260738"/>
            <a:ext cx="3783012" cy="3600311"/>
          </a:xfrm>
        </p:spPr>
        <p:txBody>
          <a:bodyPr>
            <a:normAutofit/>
          </a:bodyPr>
          <a:lstStyle/>
          <a:p>
            <a:r>
              <a:rPr lang="en-US" sz="2000" dirty="0"/>
              <a:t>Student motivation is a significant concern</a:t>
            </a:r>
          </a:p>
          <a:p>
            <a:endParaRPr lang="en-US" sz="2000" dirty="0"/>
          </a:p>
          <a:p>
            <a:r>
              <a:rPr lang="en-US" sz="2000" dirty="0"/>
              <a:t>Faculty are careful about discussing mis/disinformation with students</a:t>
            </a:r>
          </a:p>
        </p:txBody>
      </p:sp>
      <p:graphicFrame>
        <p:nvGraphicFramePr>
          <p:cNvPr id="8" name="Content Placeholder 7">
            <a:extLst>
              <a:ext uri="{FF2B5EF4-FFF2-40B4-BE49-F238E27FC236}">
                <a16:creationId xmlns:a16="http://schemas.microsoft.com/office/drawing/2014/main" id="{2EDAC249-36D7-0008-D06B-F0FEFFB4EF9C}"/>
              </a:ext>
            </a:extLst>
          </p:cNvPr>
          <p:cNvGraphicFramePr>
            <a:graphicFrameLocks noGrp="1"/>
          </p:cNvGraphicFramePr>
          <p:nvPr>
            <p:ph idx="1"/>
            <p:extLst>
              <p:ext uri="{D42A27DB-BD31-4B8C-83A1-F6EECF244321}">
                <p14:modId xmlns:p14="http://schemas.microsoft.com/office/powerpoint/2010/main" val="1569150957"/>
              </p:ext>
            </p:extLst>
          </p:nvPr>
        </p:nvGraphicFramePr>
        <p:xfrm>
          <a:off x="4048125" y="0"/>
          <a:ext cx="7972426"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20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EE457FF-670E-4EC1-ACD4-1173DA9A79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62C884-AF06-9547-0B87-F52B4EEB30E0}"/>
              </a:ext>
            </a:extLst>
          </p:cNvPr>
          <p:cNvSpPr txBox="1"/>
          <p:nvPr/>
        </p:nvSpPr>
        <p:spPr>
          <a:xfrm>
            <a:off x="5146750" y="1218475"/>
            <a:ext cx="6368969" cy="2031325"/>
          </a:xfrm>
          <a:prstGeom prst="rect">
            <a:avLst/>
          </a:prstGeom>
          <a:effectLst/>
        </p:spPr>
        <p:txBody>
          <a:bodyPr vert="horz" lIns="91440" tIns="45720" rIns="91440" bIns="45720" rtlCol="0" anchor="ctr">
            <a:normAutofit lnSpcReduction="10000"/>
          </a:bodyPr>
          <a:lstStyle/>
          <a:p>
            <a:pPr>
              <a:spcBef>
                <a:spcPct val="20000"/>
              </a:spcBef>
              <a:spcAft>
                <a:spcPts val="600"/>
              </a:spcAft>
              <a:buClr>
                <a:schemeClr val="accent1"/>
              </a:buClr>
            </a:pPr>
            <a:r>
              <a:rPr lang="en-US" dirty="0">
                <a:effectLst/>
              </a:rPr>
              <a:t>I think too, one reason I've maybe -not that I think about this on a conscious level- but I think </a:t>
            </a:r>
            <a:r>
              <a:rPr lang="en-US" dirty="0">
                <a:solidFill>
                  <a:schemeClr val="accent1">
                    <a:lumMod val="40000"/>
                    <a:lumOff val="60000"/>
                  </a:schemeClr>
                </a:solidFill>
                <a:effectLst/>
              </a:rPr>
              <a:t>I don't want to alienate any students</a:t>
            </a:r>
            <a:r>
              <a:rPr lang="en-US" dirty="0">
                <a:effectLst/>
              </a:rPr>
              <a:t>, and so I think I'm careful about if I say something, if I'm pointing that something out is asinine or misinformed or whatever, </a:t>
            </a:r>
            <a:r>
              <a:rPr lang="en-US" dirty="0">
                <a:solidFill>
                  <a:schemeClr val="accent1">
                    <a:lumMod val="40000"/>
                    <a:lumOff val="60000"/>
                  </a:schemeClr>
                </a:solidFill>
                <a:effectLst/>
              </a:rPr>
              <a:t>I'll try to do it in a way that kind of tries to depoliticize it </a:t>
            </a:r>
            <a:r>
              <a:rPr lang="en-US" dirty="0">
                <a:effectLst/>
              </a:rPr>
              <a:t>or something. </a:t>
            </a:r>
          </a:p>
          <a:p>
            <a:pPr>
              <a:spcBef>
                <a:spcPct val="20000"/>
              </a:spcBef>
              <a:spcAft>
                <a:spcPts val="600"/>
              </a:spcAft>
              <a:buClr>
                <a:schemeClr val="accent1"/>
              </a:buClr>
            </a:pPr>
            <a:r>
              <a:rPr lang="en-US" dirty="0">
                <a:effectLst/>
              </a:rPr>
              <a:t>– Arts &amp; Humanities</a:t>
            </a:r>
            <a:endParaRPr lang="en-US" dirty="0"/>
          </a:p>
        </p:txBody>
      </p:sp>
      <p:sp>
        <p:nvSpPr>
          <p:cNvPr id="3" name="TextBox 2">
            <a:extLst>
              <a:ext uri="{FF2B5EF4-FFF2-40B4-BE49-F238E27FC236}">
                <a16:creationId xmlns:a16="http://schemas.microsoft.com/office/drawing/2014/main" id="{EFFB8FCE-3A39-9927-BD14-FC3A8DE19F1D}"/>
              </a:ext>
            </a:extLst>
          </p:cNvPr>
          <p:cNvSpPr txBox="1"/>
          <p:nvPr/>
        </p:nvSpPr>
        <p:spPr>
          <a:xfrm>
            <a:off x="5146751" y="3608199"/>
            <a:ext cx="6542843" cy="2662267"/>
          </a:xfrm>
          <a:prstGeom prst="rect">
            <a:avLst/>
          </a:prstGeom>
          <a:noFill/>
        </p:spPr>
        <p:txBody>
          <a:bodyPr wrap="square" rtlCol="0">
            <a:spAutoFit/>
          </a:bodyPr>
          <a:lstStyle/>
          <a:p>
            <a:pPr>
              <a:spcAft>
                <a:spcPts val="600"/>
              </a:spcAft>
            </a:pPr>
            <a:r>
              <a:rPr lang="en-US" dirty="0">
                <a:effectLst/>
                <a:ea typeface="Calibri" panose="020F0502020204030204" pitchFamily="34" charset="0"/>
                <a:cs typeface="Times New Roman" panose="02020603050405020304" pitchFamily="18" charset="0"/>
              </a:rPr>
              <a:t>…some of the areas that we discuss can be very controversial a little bit, so I probably don't wade into those too much, unless somebody directly asks something, just because </a:t>
            </a:r>
            <a:r>
              <a:rPr lang="en-US" dirty="0">
                <a:solidFill>
                  <a:schemeClr val="accent1">
                    <a:lumMod val="40000"/>
                    <a:lumOff val="60000"/>
                  </a:schemeClr>
                </a:solidFill>
                <a:effectLst/>
                <a:ea typeface="Calibri" panose="020F0502020204030204" pitchFamily="34" charset="0"/>
                <a:cs typeface="Times New Roman" panose="02020603050405020304" pitchFamily="18" charset="0"/>
              </a:rPr>
              <a:t>when you get into those areas, because they are so charged emotionally sometimes, it's hard for people to step back and think rationally</a:t>
            </a:r>
            <a:r>
              <a:rPr lang="en-US" dirty="0">
                <a:effectLst/>
                <a:ea typeface="Calibri" panose="020F0502020204030204" pitchFamily="34" charset="0"/>
                <a:cs typeface="Times New Roman" panose="02020603050405020304" pitchFamily="18" charset="0"/>
              </a:rPr>
              <a:t>, and it doesn't do any good for me to kind of discuss something where somebody's feeling very strongly about it.  </a:t>
            </a:r>
          </a:p>
          <a:p>
            <a:pPr>
              <a:spcAft>
                <a:spcPts val="600"/>
              </a:spcAft>
            </a:pPr>
            <a:r>
              <a:rPr lang="en-US" dirty="0">
                <a:effectLst/>
                <a:ea typeface="Calibri" panose="020F0502020204030204" pitchFamily="34" charset="0"/>
                <a:cs typeface="Times New Roman" panose="02020603050405020304" pitchFamily="18" charset="0"/>
              </a:rPr>
              <a:t>- Health Sciences</a:t>
            </a:r>
            <a:endParaRPr lang="en-US" dirty="0"/>
          </a:p>
        </p:txBody>
      </p:sp>
      <p:sp>
        <p:nvSpPr>
          <p:cNvPr id="4" name="TextBox 3">
            <a:extLst>
              <a:ext uri="{FF2B5EF4-FFF2-40B4-BE49-F238E27FC236}">
                <a16:creationId xmlns:a16="http://schemas.microsoft.com/office/drawing/2014/main" id="{F7DEEA50-36CF-DBEB-09FC-D8C1E553929E}"/>
              </a:ext>
            </a:extLst>
          </p:cNvPr>
          <p:cNvSpPr txBox="1"/>
          <p:nvPr/>
        </p:nvSpPr>
        <p:spPr>
          <a:xfrm>
            <a:off x="676281" y="1443841"/>
            <a:ext cx="3849644" cy="1738938"/>
          </a:xfrm>
          <a:prstGeom prst="rect">
            <a:avLst/>
          </a:prstGeom>
          <a:noFill/>
        </p:spPr>
        <p:txBody>
          <a:bodyPr wrap="square" rtlCol="0">
            <a:spAutoFit/>
          </a:bodyPr>
          <a:lstStyle/>
          <a:p>
            <a:pPr>
              <a:spcAft>
                <a:spcPts val="600"/>
              </a:spcAft>
            </a:pPr>
            <a:r>
              <a:rPr lang="en-US" sz="2800" b="1" kern="100" dirty="0">
                <a:effectLst/>
                <a:ea typeface="Calibri" panose="020F0502020204030204" pitchFamily="34" charset="0"/>
                <a:cs typeface="Times New Roman" panose="02020603050405020304" pitchFamily="18" charset="0"/>
              </a:rPr>
              <a:t>Emotions play a significant role with this topic</a:t>
            </a:r>
          </a:p>
          <a:p>
            <a:pPr>
              <a:spcAft>
                <a:spcPts val="600"/>
              </a:spcAft>
            </a:pPr>
            <a:endParaRPr lang="en-US" dirty="0"/>
          </a:p>
        </p:txBody>
      </p:sp>
      <p:sp>
        <p:nvSpPr>
          <p:cNvPr id="5" name="TextBox 4">
            <a:extLst>
              <a:ext uri="{FF2B5EF4-FFF2-40B4-BE49-F238E27FC236}">
                <a16:creationId xmlns:a16="http://schemas.microsoft.com/office/drawing/2014/main" id="{57E74ED6-47E3-A756-66D9-090E2AEFF228}"/>
              </a:ext>
            </a:extLst>
          </p:cNvPr>
          <p:cNvSpPr txBox="1"/>
          <p:nvPr/>
        </p:nvSpPr>
        <p:spPr>
          <a:xfrm>
            <a:off x="502406" y="3749457"/>
            <a:ext cx="3849644" cy="2031325"/>
          </a:xfrm>
          <a:prstGeom prst="rect">
            <a:avLst/>
          </a:prstGeom>
          <a:noFill/>
        </p:spPr>
        <p:txBody>
          <a:bodyPr wrap="square" rtlCol="0">
            <a:spAutoFit/>
          </a:bodyPr>
          <a:lstStyle/>
          <a:p>
            <a:r>
              <a:rPr lang="en-US" sz="1800" kern="100" dirty="0">
                <a:effectLst/>
                <a:ea typeface="Calibri" panose="020F0502020204030204" pitchFamily="34" charset="0"/>
                <a:cs typeface="Times New Roman" panose="02020603050405020304" pitchFamily="18" charset="0"/>
              </a:rPr>
              <a:t>I feel like, unless it's a </a:t>
            </a:r>
            <a:r>
              <a:rPr lang="en-US" sz="1800" kern="100" dirty="0">
                <a:solidFill>
                  <a:schemeClr val="accent1">
                    <a:lumMod val="40000"/>
                    <a:lumOff val="60000"/>
                  </a:schemeClr>
                </a:solidFill>
                <a:effectLst/>
                <a:ea typeface="Calibri" panose="020F0502020204030204" pitchFamily="34" charset="0"/>
                <a:cs typeface="Times New Roman" panose="02020603050405020304" pitchFamily="18" charset="0"/>
              </a:rPr>
              <a:t>one-on-one conversation</a:t>
            </a:r>
            <a:r>
              <a:rPr lang="en-US" sz="1800" kern="100" dirty="0">
                <a:effectLst/>
                <a:ea typeface="Calibri" panose="020F0502020204030204" pitchFamily="34" charset="0"/>
                <a:cs typeface="Times New Roman" panose="02020603050405020304" pitchFamily="18" charset="0"/>
              </a:rPr>
              <a:t>, and repeated one-on-one conversations with students, I just </a:t>
            </a:r>
            <a:r>
              <a:rPr lang="en-US" sz="1800" kern="100" dirty="0">
                <a:solidFill>
                  <a:schemeClr val="accent1">
                    <a:lumMod val="40000"/>
                    <a:lumOff val="60000"/>
                  </a:schemeClr>
                </a:solidFill>
                <a:effectLst/>
                <a:ea typeface="Calibri" panose="020F0502020204030204" pitchFamily="34" charset="0"/>
                <a:cs typeface="Times New Roman" panose="02020603050405020304" pitchFamily="18" charset="0"/>
              </a:rPr>
              <a:t>don't feel like I'm heard</a:t>
            </a:r>
            <a:r>
              <a:rPr lang="en-US" sz="1800" kern="100" dirty="0">
                <a:effectLst/>
                <a:ea typeface="Calibri" panose="020F0502020204030204" pitchFamily="34" charset="0"/>
                <a:cs typeface="Times New Roman" panose="02020603050405020304" pitchFamily="18" charset="0"/>
              </a:rPr>
              <a:t> or it's sinking in. </a:t>
            </a:r>
          </a:p>
          <a:p>
            <a:r>
              <a:rPr lang="en-US" sz="1800" kern="100" dirty="0">
                <a:effectLst/>
                <a:ea typeface="Calibri" panose="020F0502020204030204" pitchFamily="34" charset="0"/>
                <a:cs typeface="Times New Roman" panose="02020603050405020304" pitchFamily="18" charset="0"/>
              </a:rPr>
              <a:t>– Social Sciences</a:t>
            </a:r>
          </a:p>
          <a:p>
            <a:endParaRPr lang="en-US" dirty="0"/>
          </a:p>
        </p:txBody>
      </p:sp>
    </p:spTree>
    <p:extLst>
      <p:ext uri="{BB962C8B-B14F-4D97-AF65-F5344CB8AC3E}">
        <p14:creationId xmlns:p14="http://schemas.microsoft.com/office/powerpoint/2010/main" val="92952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C69-BF5D-54CE-624E-2A33B3038075}"/>
              </a:ext>
            </a:extLst>
          </p:cNvPr>
          <p:cNvSpPr>
            <a:spLocks noGrp="1"/>
          </p:cNvSpPr>
          <p:nvPr>
            <p:ph type="title"/>
          </p:nvPr>
        </p:nvSpPr>
        <p:spPr/>
        <p:txBody>
          <a:bodyPr/>
          <a:lstStyle/>
          <a:p>
            <a:r>
              <a:rPr lang="en-US" sz="6000" dirty="0"/>
              <a:t>Key Findings</a:t>
            </a:r>
          </a:p>
        </p:txBody>
      </p:sp>
      <p:sp>
        <p:nvSpPr>
          <p:cNvPr id="3" name="Content Placeholder 2">
            <a:extLst>
              <a:ext uri="{FF2B5EF4-FFF2-40B4-BE49-F238E27FC236}">
                <a16:creationId xmlns:a16="http://schemas.microsoft.com/office/drawing/2014/main" id="{C83236D4-BDC4-190F-347E-C0403D8FEFDF}"/>
              </a:ext>
            </a:extLst>
          </p:cNvPr>
          <p:cNvSpPr>
            <a:spLocks noGrp="1"/>
          </p:cNvSpPr>
          <p:nvPr>
            <p:ph idx="1"/>
          </p:nvPr>
        </p:nvSpPr>
        <p:spPr>
          <a:xfrm>
            <a:off x="818712" y="2222287"/>
            <a:ext cx="9915963" cy="4125247"/>
          </a:xfrm>
        </p:spPr>
        <p:txBody>
          <a:bodyPr>
            <a:normAutofit/>
          </a:bodyPr>
          <a:lstStyle/>
          <a:p>
            <a:r>
              <a:rPr lang="en-US" sz="2400" dirty="0"/>
              <a:t>Yes, this topic is important to faculty</a:t>
            </a:r>
          </a:p>
          <a:p>
            <a:r>
              <a:rPr lang="en-US" sz="2400" dirty="0"/>
              <a:t>Key skills: Knowledge of authorities, critical thinking, source variety, digging deeper</a:t>
            </a:r>
          </a:p>
          <a:p>
            <a:r>
              <a:rPr lang="en-US" sz="2400" dirty="0"/>
              <a:t>Relevant to a wide variety of disciplines</a:t>
            </a:r>
          </a:p>
          <a:p>
            <a:r>
              <a:rPr lang="en-US" sz="2400" dirty="0"/>
              <a:t>Most commonly included as an assignment requirement</a:t>
            </a:r>
          </a:p>
          <a:p>
            <a:r>
              <a:rPr lang="en-US" sz="2400" dirty="0"/>
              <a:t>Student motivation, and fear of backlash are barriers to engagement on these topics</a:t>
            </a:r>
          </a:p>
          <a:p>
            <a:endParaRPr lang="en-US" sz="2400" dirty="0"/>
          </a:p>
        </p:txBody>
      </p:sp>
    </p:spTree>
    <p:extLst>
      <p:ext uri="{BB962C8B-B14F-4D97-AF65-F5344CB8AC3E}">
        <p14:creationId xmlns:p14="http://schemas.microsoft.com/office/powerpoint/2010/main" val="378327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a:t>Opportunities for Collaboration</a:t>
            </a:r>
          </a:p>
        </p:txBody>
      </p:sp>
      <p:sp>
        <p:nvSpPr>
          <p:cNvPr id="6" name="Content Placeholder 5"/>
          <p:cNvSpPr>
            <a:spLocks noGrp="1"/>
          </p:cNvSpPr>
          <p:nvPr>
            <p:ph idx="1"/>
          </p:nvPr>
        </p:nvSpPr>
        <p:spPr>
          <a:xfrm>
            <a:off x="818712" y="2222287"/>
            <a:ext cx="10127455" cy="4373822"/>
          </a:xfrm>
        </p:spPr>
        <p:txBody>
          <a:bodyPr>
            <a:normAutofit lnSpcReduction="10000"/>
          </a:bodyPr>
          <a:lstStyle/>
          <a:p>
            <a:r>
              <a:rPr lang="en-US" sz="2400" dirty="0"/>
              <a:t>86% of participants want to see these topics integrated across the curriculum </a:t>
            </a:r>
          </a:p>
          <a:p>
            <a:r>
              <a:rPr lang="en-US" sz="2400" dirty="0"/>
              <a:t>43% expressed a desire to do more in their own classrooms</a:t>
            </a:r>
          </a:p>
          <a:p>
            <a:pPr marL="0" indent="0">
              <a:buNone/>
            </a:pPr>
            <a:endParaRPr lang="en-US" sz="1800" dirty="0">
              <a:effectLst/>
              <a:ea typeface="Calibri" panose="020F0502020204030204" pitchFamily="34" charset="0"/>
              <a:cs typeface="Times New Roman" panose="02020603050405020304" pitchFamily="18" charset="0"/>
            </a:endParaRPr>
          </a:p>
          <a:p>
            <a:pPr marL="0" indent="0">
              <a:buNone/>
            </a:pPr>
            <a:r>
              <a:rPr lang="en-US" sz="1800" dirty="0">
                <a:effectLst/>
                <a:ea typeface="Calibri" panose="020F0502020204030204" pitchFamily="34" charset="0"/>
                <a:cs typeface="Times New Roman" panose="02020603050405020304" pitchFamily="18" charset="0"/>
              </a:rPr>
              <a:t>“I think </a:t>
            </a:r>
            <a:r>
              <a:rPr lang="en-US" sz="1800" dirty="0">
                <a:solidFill>
                  <a:schemeClr val="accent1">
                    <a:lumMod val="40000"/>
                    <a:lumOff val="60000"/>
                  </a:schemeClr>
                </a:solidFill>
                <a:effectLst/>
                <a:ea typeface="Calibri" panose="020F0502020204030204" pitchFamily="34" charset="0"/>
                <a:cs typeface="Times New Roman" panose="02020603050405020304" pitchFamily="18" charset="0"/>
              </a:rPr>
              <a:t>resources that could be easily Plug-and-Play dropped into the classroom </a:t>
            </a:r>
            <a:r>
              <a:rPr lang="en-US" sz="1800" dirty="0">
                <a:effectLst/>
                <a:ea typeface="Calibri" panose="020F0502020204030204" pitchFamily="34" charset="0"/>
                <a:cs typeface="Times New Roman" panose="02020603050405020304" pitchFamily="18" charset="0"/>
              </a:rPr>
              <a:t>I think would be really fantastic, and I’m sure some out there exist, but I'm not aware of them. So, a lack of awareness in terms of classroom resources related to mis/disinformation would be a barrier too” – Natural Sciences</a:t>
            </a:r>
            <a:endParaRPr lang="en-US" sz="2400" dirty="0"/>
          </a:p>
          <a:p>
            <a:endParaRPr lang="en-US" sz="2400" dirty="0"/>
          </a:p>
          <a:p>
            <a:pPr marL="0" indent="0">
              <a:buNone/>
            </a:pPr>
            <a:r>
              <a:rPr lang="en-US" sz="2400" b="1" dirty="0"/>
              <a:t>Discuss: What can librarians do to address this need?</a:t>
            </a:r>
          </a:p>
          <a:p>
            <a:pPr marL="0" indent="0">
              <a:buNone/>
            </a:pPr>
            <a:r>
              <a:rPr lang="en-US" sz="2400" b="1" dirty="0"/>
              <a:t>What similarities or differences do you see on your campuses?</a:t>
            </a:r>
            <a:endParaRPr lang="en-US" sz="2400" dirty="0"/>
          </a:p>
        </p:txBody>
      </p:sp>
    </p:spTree>
    <p:extLst>
      <p:ext uri="{BB962C8B-B14F-4D97-AF65-F5344CB8AC3E}">
        <p14:creationId xmlns:p14="http://schemas.microsoft.com/office/powerpoint/2010/main" val="273426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Acknowledgements</a:t>
            </a:r>
          </a:p>
        </p:txBody>
      </p:sp>
      <p:sp>
        <p:nvSpPr>
          <p:cNvPr id="3" name="Content Placeholder 2"/>
          <p:cNvSpPr>
            <a:spLocks noGrp="1"/>
          </p:cNvSpPr>
          <p:nvPr>
            <p:ph idx="1"/>
          </p:nvPr>
        </p:nvSpPr>
        <p:spPr/>
        <p:txBody>
          <a:bodyPr>
            <a:normAutofit/>
          </a:bodyPr>
          <a:lstStyle/>
          <a:p>
            <a:r>
              <a:rPr lang="en-US" sz="2800" dirty="0"/>
              <a:t>Institute for Research Design in Librarianship</a:t>
            </a:r>
          </a:p>
          <a:p>
            <a:pPr lvl="1"/>
            <a:r>
              <a:rPr lang="en-US" sz="2400" dirty="0"/>
              <a:t>Eamon </a:t>
            </a:r>
            <a:r>
              <a:rPr lang="en-US" sz="2400" dirty="0" err="1"/>
              <a:t>Tewell</a:t>
            </a:r>
            <a:endParaRPr lang="en-US" sz="2400" dirty="0"/>
          </a:p>
          <a:p>
            <a:pPr marL="457200" lvl="1" indent="0">
              <a:buNone/>
            </a:pPr>
            <a:endParaRPr lang="en-US" sz="2400" dirty="0"/>
          </a:p>
          <a:p>
            <a:r>
              <a:rPr lang="en-US" sz="2800" dirty="0"/>
              <a:t>Iowa Association of Private Academic Libraries</a:t>
            </a:r>
          </a:p>
          <a:p>
            <a:pPr lvl="1"/>
            <a:r>
              <a:rPr lang="en-US" sz="2400" dirty="0"/>
              <a:t>Richard Fyffe Scholarship</a:t>
            </a:r>
          </a:p>
        </p:txBody>
      </p:sp>
    </p:spTree>
    <p:extLst>
      <p:ext uri="{BB962C8B-B14F-4D97-AF65-F5344CB8AC3E}">
        <p14:creationId xmlns:p14="http://schemas.microsoft.com/office/powerpoint/2010/main" val="128779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7653-8EA6-9865-BE2E-E60A6801577F}"/>
              </a:ext>
            </a:extLst>
          </p:cNvPr>
          <p:cNvSpPr>
            <a:spLocks noGrp="1"/>
          </p:cNvSpPr>
          <p:nvPr>
            <p:ph type="title"/>
          </p:nvPr>
        </p:nvSpPr>
        <p:spPr/>
        <p:txBody>
          <a:bodyPr/>
          <a:lstStyle/>
          <a:p>
            <a:r>
              <a:rPr lang="en-US" sz="6000" dirty="0"/>
              <a:t>Selected Bibliography</a:t>
            </a:r>
          </a:p>
        </p:txBody>
      </p:sp>
      <p:sp>
        <p:nvSpPr>
          <p:cNvPr id="3" name="Content Placeholder 2">
            <a:extLst>
              <a:ext uri="{FF2B5EF4-FFF2-40B4-BE49-F238E27FC236}">
                <a16:creationId xmlns:a16="http://schemas.microsoft.com/office/drawing/2014/main" id="{BA740131-DD0F-8645-6330-11BD3788D588}"/>
              </a:ext>
            </a:extLst>
          </p:cNvPr>
          <p:cNvSpPr>
            <a:spLocks noGrp="1"/>
          </p:cNvSpPr>
          <p:nvPr>
            <p:ph idx="1"/>
          </p:nvPr>
        </p:nvSpPr>
        <p:spPr>
          <a:xfrm>
            <a:off x="818712" y="2222287"/>
            <a:ext cx="10554574" cy="4340438"/>
          </a:xfrm>
        </p:spPr>
        <p:txBody>
          <a:bodyPr>
            <a:normAutofit lnSpcReduction="10000"/>
          </a:bodyPr>
          <a:lstStyle/>
          <a:p>
            <a:pPr marL="0" indent="-457200">
              <a:buNone/>
            </a:pPr>
            <a:r>
              <a:rPr lang="en-US" dirty="0">
                <a:effectLst/>
              </a:rPr>
              <a:t>Breakstone, J., Smith, M., </a:t>
            </a:r>
            <a:r>
              <a:rPr lang="en-US" dirty="0" err="1">
                <a:effectLst/>
              </a:rPr>
              <a:t>Wineburg</a:t>
            </a:r>
            <a:r>
              <a:rPr lang="en-US" dirty="0">
                <a:effectLst/>
              </a:rPr>
              <a:t>, S., Rapaport, A., Carle, J., Garland, M., &amp; Saavedra, A.</a:t>
            </a:r>
            <a:r>
              <a:rPr lang="en-US" dirty="0"/>
              <a:t/>
            </a:r>
            <a:br>
              <a:rPr lang="en-US" dirty="0"/>
            </a:br>
            <a:r>
              <a:rPr lang="en-US" dirty="0"/>
              <a:t>	</a:t>
            </a:r>
            <a:r>
              <a:rPr lang="en-US" dirty="0">
                <a:effectLst/>
              </a:rPr>
              <a:t>(2021). Students’ civic online reasoning: A national portrait. Educational Researcher,</a:t>
            </a:r>
            <a:r>
              <a:rPr lang="en-US" dirty="0"/>
              <a:t/>
            </a:r>
            <a:br>
              <a:rPr lang="en-US" dirty="0"/>
            </a:br>
            <a:r>
              <a:rPr lang="en-US" dirty="0"/>
              <a:t>	</a:t>
            </a:r>
            <a:r>
              <a:rPr lang="en-US" dirty="0">
                <a:effectLst/>
              </a:rPr>
              <a:t>50(8), 505–515.</a:t>
            </a:r>
          </a:p>
          <a:p>
            <a:pPr marL="0" indent="-457200">
              <a:buNone/>
            </a:pPr>
            <a:r>
              <a:rPr lang="en-US" dirty="0">
                <a:effectLst/>
              </a:rPr>
              <a:t>De </a:t>
            </a:r>
            <a:r>
              <a:rPr lang="en-US" dirty="0" err="1">
                <a:effectLst/>
              </a:rPr>
              <a:t>Paor</a:t>
            </a:r>
            <a:r>
              <a:rPr lang="en-US" dirty="0">
                <a:effectLst/>
              </a:rPr>
              <a:t>, S., &amp; </a:t>
            </a:r>
            <a:r>
              <a:rPr lang="en-US" dirty="0" err="1">
                <a:effectLst/>
              </a:rPr>
              <a:t>Heravi</a:t>
            </a:r>
            <a:r>
              <a:rPr lang="en-US" dirty="0">
                <a:effectLst/>
              </a:rPr>
              <a:t>, B. (2020). Information literacy and fake news: How the field of</a:t>
            </a:r>
            <a:r>
              <a:rPr lang="en-US" dirty="0"/>
              <a:t/>
            </a:r>
            <a:br>
              <a:rPr lang="en-US" dirty="0"/>
            </a:br>
            <a:r>
              <a:rPr lang="en-US" dirty="0"/>
              <a:t>	</a:t>
            </a:r>
            <a:r>
              <a:rPr lang="en-US" dirty="0">
                <a:effectLst/>
              </a:rPr>
              <a:t>librarianship can help combat the epidemic of fake news. Journal of Academic</a:t>
            </a:r>
            <a:r>
              <a:rPr lang="en-US" dirty="0"/>
              <a:t> 	</a:t>
            </a:r>
            <a:r>
              <a:rPr lang="en-US" dirty="0">
                <a:effectLst/>
              </a:rPr>
              <a:t>Librarianship, 46(5), 1-8. </a:t>
            </a:r>
          </a:p>
          <a:p>
            <a:pPr marL="0" indent="-457200">
              <a:buNone/>
            </a:pPr>
            <a:r>
              <a:rPr lang="en-US" dirty="0" err="1">
                <a:effectLst/>
              </a:rPr>
              <a:t>Delellis</a:t>
            </a:r>
            <a:r>
              <a:rPr lang="en-US" dirty="0">
                <a:effectLst/>
              </a:rPr>
              <a:t>, N. S., &amp; Rubin, V. L. (2018). Educators’ perceptions of information literacy and skills</a:t>
            </a:r>
            <a:r>
              <a:rPr lang="en-US" dirty="0"/>
              <a:t/>
            </a:r>
            <a:br>
              <a:rPr lang="en-US" dirty="0"/>
            </a:br>
            <a:r>
              <a:rPr lang="en-US" dirty="0"/>
              <a:t>	</a:t>
            </a:r>
            <a:r>
              <a:rPr lang="en-US" dirty="0">
                <a:effectLst/>
              </a:rPr>
              <a:t>required to spot ‘fake news.’ Proceedings of the Association for Information Science and</a:t>
            </a:r>
            <a:r>
              <a:rPr lang="en-US" dirty="0"/>
              <a:t/>
            </a:r>
            <a:br>
              <a:rPr lang="en-US" dirty="0"/>
            </a:br>
            <a:r>
              <a:rPr lang="en-US" dirty="0"/>
              <a:t>	</a:t>
            </a:r>
            <a:r>
              <a:rPr lang="en-US" dirty="0">
                <a:effectLst/>
              </a:rPr>
              <a:t>Technology, 55(1), 785–787. </a:t>
            </a:r>
          </a:p>
          <a:p>
            <a:pPr marL="0" indent="-457200">
              <a:buNone/>
            </a:pPr>
            <a:r>
              <a:rPr lang="en-US" dirty="0">
                <a:effectLst/>
              </a:rPr>
              <a:t>Saunders, L. (2022). Faculty Perspectives on Mis-and Disinformation across Disciplines. College</a:t>
            </a:r>
            <a:r>
              <a:rPr lang="en-US" dirty="0"/>
              <a:t> 	</a:t>
            </a:r>
            <a:r>
              <a:rPr lang="en-US" dirty="0">
                <a:effectLst/>
              </a:rPr>
              <a:t>&amp; Research Libraries, 83(2), 221–245. </a:t>
            </a:r>
          </a:p>
          <a:p>
            <a:pPr marL="0" indent="-457200">
              <a:buNone/>
            </a:pPr>
            <a:r>
              <a:rPr lang="en-US" dirty="0">
                <a:effectLst/>
              </a:rPr>
              <a:t>Weiss, A. P., </a:t>
            </a:r>
            <a:r>
              <a:rPr lang="en-US" dirty="0" err="1">
                <a:effectLst/>
              </a:rPr>
              <a:t>Alwan</a:t>
            </a:r>
            <a:r>
              <a:rPr lang="en-US" dirty="0">
                <a:effectLst/>
              </a:rPr>
              <a:t>, A., Garcia, E. P., &amp; Garcia, J. (2020). Surveying fake news: Assessing</a:t>
            </a:r>
            <a:r>
              <a:rPr lang="en-US" dirty="0"/>
              <a:t/>
            </a:r>
            <a:br>
              <a:rPr lang="en-US" dirty="0"/>
            </a:br>
            <a:r>
              <a:rPr lang="en-US" dirty="0"/>
              <a:t>	</a:t>
            </a:r>
            <a:r>
              <a:rPr lang="en-US" dirty="0">
                <a:effectLst/>
              </a:rPr>
              <a:t>university faculty’s fragmented definition of fake news and its impact on teaching critical</a:t>
            </a:r>
            <a:r>
              <a:rPr lang="en-US" dirty="0"/>
              <a:t/>
            </a:r>
            <a:br>
              <a:rPr lang="en-US" dirty="0"/>
            </a:br>
            <a:r>
              <a:rPr lang="en-US" dirty="0"/>
              <a:t>	</a:t>
            </a:r>
            <a:r>
              <a:rPr lang="en-US" dirty="0">
                <a:effectLst/>
              </a:rPr>
              <a:t>thinking. International Journal for Educational Integrity, 16(1), 1-30.</a:t>
            </a:r>
            <a:endParaRPr lang="en-US" dirty="0"/>
          </a:p>
        </p:txBody>
      </p:sp>
    </p:spTree>
    <p:extLst>
      <p:ext uri="{BB962C8B-B14F-4D97-AF65-F5344CB8AC3E}">
        <p14:creationId xmlns:p14="http://schemas.microsoft.com/office/powerpoint/2010/main" val="242835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A255E22-A777-3C06-C151-131EBF61A992}"/>
              </a:ext>
            </a:extLst>
          </p:cNvPr>
          <p:cNvSpPr>
            <a:spLocks noGrp="1"/>
          </p:cNvSpPr>
          <p:nvPr>
            <p:ph type="title"/>
          </p:nvPr>
        </p:nvSpPr>
        <p:spPr>
          <a:xfrm>
            <a:off x="896655" y="1218476"/>
            <a:ext cx="3577684" cy="4421050"/>
          </a:xfrm>
          <a:effectLst/>
        </p:spPr>
        <p:txBody>
          <a:bodyPr vert="horz" lIns="91440" tIns="45720" rIns="91440" bIns="45720" rtlCol="0" anchor="ctr">
            <a:normAutofit/>
          </a:bodyPr>
          <a:lstStyle/>
          <a:p>
            <a:r>
              <a:rPr lang="en-US" dirty="0">
                <a:solidFill>
                  <a:schemeClr val="tx1"/>
                </a:solidFill>
              </a:rPr>
              <a:t>Sarah Slaughter</a:t>
            </a:r>
            <a:br>
              <a:rPr lang="en-US" dirty="0">
                <a:solidFill>
                  <a:schemeClr val="tx1"/>
                </a:solidFill>
              </a:rPr>
            </a:br>
            <a:r>
              <a:rPr lang="en-US" sz="2800" b="0" dirty="0">
                <a:solidFill>
                  <a:schemeClr val="tx1"/>
                </a:solidFill>
              </a:rPr>
              <a:t>Reference and Instruction Librarian</a:t>
            </a:r>
            <a:br>
              <a:rPr lang="en-US" sz="2800" b="0" dirty="0">
                <a:solidFill>
                  <a:schemeClr val="tx1"/>
                </a:solidFill>
              </a:rPr>
            </a:br>
            <a:r>
              <a:rPr lang="en-US" sz="2800" b="0" dirty="0">
                <a:solidFill>
                  <a:schemeClr val="tx1"/>
                </a:solidFill>
              </a:rPr>
              <a:t/>
            </a:r>
            <a:br>
              <a:rPr lang="en-US" sz="2800" b="0" dirty="0">
                <a:solidFill>
                  <a:schemeClr val="tx1"/>
                </a:solidFill>
              </a:rPr>
            </a:br>
            <a:r>
              <a:rPr lang="en-US" sz="2400" b="0" dirty="0">
                <a:solidFill>
                  <a:schemeClr val="tx1"/>
                </a:solidFill>
              </a:rPr>
              <a:t>sslaughter@dbq.edu</a:t>
            </a:r>
            <a:endParaRPr lang="en-US" b="0" dirty="0">
              <a:solidFill>
                <a:schemeClr val="tx1"/>
              </a:solidFill>
            </a:endParaRPr>
          </a:p>
        </p:txBody>
      </p:sp>
      <p:cxnSp>
        <p:nvCxnSpPr>
          <p:cNvPr id="15" name="Straight Connector 14">
            <a:extLst>
              <a:ext uri="{FF2B5EF4-FFF2-40B4-BE49-F238E27FC236}">
                <a16:creationId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F741616-1994-513C-85CC-57D4BF2D3628}"/>
              </a:ext>
            </a:extLst>
          </p:cNvPr>
          <p:cNvSpPr>
            <a:spLocks noGrp="1"/>
          </p:cNvSpPr>
          <p:nvPr>
            <p:ph type="body" sz="quarter" idx="16"/>
          </p:nvPr>
        </p:nvSpPr>
        <p:spPr>
          <a:xfrm>
            <a:off x="5663587" y="973725"/>
            <a:ext cx="3858099" cy="1732223"/>
          </a:xfrm>
          <a:effectLst/>
        </p:spPr>
        <p:txBody>
          <a:bodyPr vert="horz" lIns="91440" tIns="45720" rIns="91440" bIns="45720" rtlCol="0" anchor="ctr">
            <a:normAutofit/>
          </a:bodyPr>
          <a:lstStyle/>
          <a:p>
            <a:r>
              <a:rPr lang="en-US" sz="2800" b="1" dirty="0"/>
              <a:t>Full bibliography and interview questions</a:t>
            </a:r>
          </a:p>
        </p:txBody>
      </p:sp>
      <p:pic>
        <p:nvPicPr>
          <p:cNvPr id="3" name="Picture 2" descr="A qr code on a white background&#10;&#10;Description automatically generated">
            <a:extLst>
              <a:ext uri="{FF2B5EF4-FFF2-40B4-BE49-F238E27FC236}">
                <a16:creationId xmlns:a16="http://schemas.microsoft.com/office/drawing/2014/main" id="{3E027CEC-FCC3-9156-E3EE-4BD1BD6E9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831" y="2446466"/>
            <a:ext cx="3577680" cy="3577680"/>
          </a:xfrm>
          <a:prstGeom prst="rect">
            <a:avLst/>
          </a:prstGeom>
        </p:spPr>
      </p:pic>
    </p:spTree>
    <p:extLst>
      <p:ext uri="{BB962C8B-B14F-4D97-AF65-F5344CB8AC3E}">
        <p14:creationId xmlns:p14="http://schemas.microsoft.com/office/powerpoint/2010/main" val="334570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Tree>
    <p:extLst>
      <p:ext uri="{BB962C8B-B14F-4D97-AF65-F5344CB8AC3E}">
        <p14:creationId xmlns:p14="http://schemas.microsoft.com/office/powerpoint/2010/main" val="172146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4">
            <a:extLst>
              <a:ext uri="{FF2B5EF4-FFF2-40B4-BE49-F238E27FC236}">
                <a16:creationId xmlns:a16="http://schemas.microsoft.com/office/drawing/2014/main" id="{CABDC08D-6093-4397-92D4-54D00E2BB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itle 11">
            <a:extLst>
              <a:ext uri="{FF2B5EF4-FFF2-40B4-BE49-F238E27FC236}">
                <a16:creationId xmlns:a16="http://schemas.microsoft.com/office/drawing/2014/main" id="{18314A67-18FF-D7B3-D73B-195E53695EA8}"/>
              </a:ext>
            </a:extLst>
          </p:cNvPr>
          <p:cNvSpPr>
            <a:spLocks noGrp="1"/>
          </p:cNvSpPr>
          <p:nvPr>
            <p:ph type="title"/>
          </p:nvPr>
        </p:nvSpPr>
        <p:spPr>
          <a:xfrm>
            <a:off x="451514" y="1734857"/>
            <a:ext cx="4501485" cy="3388287"/>
          </a:xfrm>
        </p:spPr>
        <p:txBody>
          <a:bodyPr anchor="ctr">
            <a:noAutofit/>
          </a:bodyPr>
          <a:lstStyle/>
          <a:p>
            <a:r>
              <a:rPr lang="en-US" sz="4400" dirty="0"/>
              <a:t>Misinformation is a problem for a democratic society</a:t>
            </a:r>
          </a:p>
        </p:txBody>
      </p:sp>
      <p:sp>
        <p:nvSpPr>
          <p:cNvPr id="13" name="Content Placeholder 12">
            <a:extLst>
              <a:ext uri="{FF2B5EF4-FFF2-40B4-BE49-F238E27FC236}">
                <a16:creationId xmlns:a16="http://schemas.microsoft.com/office/drawing/2014/main" id="{B38824E4-EF58-3CAC-4B41-8BF9373C5C3E}"/>
              </a:ext>
            </a:extLst>
          </p:cNvPr>
          <p:cNvSpPr>
            <a:spLocks noGrp="1"/>
          </p:cNvSpPr>
          <p:nvPr>
            <p:ph idx="1"/>
          </p:nvPr>
        </p:nvSpPr>
        <p:spPr>
          <a:xfrm>
            <a:off x="6008067" y="978993"/>
            <a:ext cx="5850557" cy="4900014"/>
          </a:xfrm>
          <a:effectLst/>
        </p:spPr>
        <p:txBody>
          <a:bodyPr>
            <a:normAutofit/>
          </a:bodyPr>
          <a:lstStyle/>
          <a:p>
            <a:r>
              <a:rPr lang="en-US" sz="2000" dirty="0"/>
              <a:t>Students lack skills in identifying mis/disinformation </a:t>
            </a:r>
            <a:r>
              <a:rPr lang="en-US" dirty="0"/>
              <a:t>(Breakstone et al, 2021)</a:t>
            </a:r>
            <a:endParaRPr lang="en-US" sz="2000" dirty="0"/>
          </a:p>
          <a:p>
            <a:endParaRPr lang="en-US" sz="2000" dirty="0"/>
          </a:p>
          <a:p>
            <a:r>
              <a:rPr lang="en-US" sz="2000" dirty="0"/>
              <a:t>Information literacy skills are an important tool </a:t>
            </a:r>
            <a:r>
              <a:rPr lang="en-US" dirty="0"/>
              <a:t>(De </a:t>
            </a:r>
            <a:r>
              <a:rPr lang="en-US" dirty="0" err="1"/>
              <a:t>Paor</a:t>
            </a:r>
            <a:r>
              <a:rPr lang="en-US" dirty="0"/>
              <a:t> &amp; </a:t>
            </a:r>
            <a:r>
              <a:rPr lang="en-US" dirty="0" err="1"/>
              <a:t>Heravi</a:t>
            </a:r>
            <a:r>
              <a:rPr lang="en-US" dirty="0"/>
              <a:t>, 2020)</a:t>
            </a:r>
          </a:p>
          <a:p>
            <a:endParaRPr lang="en-US" sz="2000" dirty="0"/>
          </a:p>
          <a:p>
            <a:r>
              <a:rPr lang="en-US" sz="2000" dirty="0"/>
              <a:t>Librarians are teaching on this topic using a variety of methods</a:t>
            </a:r>
          </a:p>
          <a:p>
            <a:endParaRPr lang="en-US" sz="2000" dirty="0"/>
          </a:p>
          <a:p>
            <a:pPr marL="0" indent="0">
              <a:buNone/>
            </a:pPr>
            <a:r>
              <a:rPr lang="en-US" sz="2000" b="1" dirty="0"/>
              <a:t>Question: How are students learning about this in the rest of the curriculum?</a:t>
            </a:r>
          </a:p>
        </p:txBody>
      </p:sp>
    </p:spTree>
    <p:extLst>
      <p:ext uri="{BB962C8B-B14F-4D97-AF65-F5344CB8AC3E}">
        <p14:creationId xmlns:p14="http://schemas.microsoft.com/office/powerpoint/2010/main" val="44732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9A69AF-D57B-49B4-886C-D4A5DC1944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B8866-92BF-A35F-5380-CDD0DBC73673}"/>
              </a:ext>
            </a:extLst>
          </p:cNvPr>
          <p:cNvSpPr>
            <a:spLocks noGrp="1"/>
          </p:cNvSpPr>
          <p:nvPr>
            <p:ph type="title"/>
          </p:nvPr>
        </p:nvSpPr>
        <p:spPr>
          <a:xfrm>
            <a:off x="8432825" y="1303113"/>
            <a:ext cx="3643218" cy="4251775"/>
          </a:xfrm>
          <a:effectLst/>
        </p:spPr>
        <p:txBody>
          <a:bodyPr anchor="ctr">
            <a:normAutofit/>
          </a:bodyPr>
          <a:lstStyle/>
          <a:p>
            <a:r>
              <a:rPr lang="en-US" dirty="0"/>
              <a:t>Who is talking to faculty?</a:t>
            </a:r>
          </a:p>
        </p:txBody>
      </p:sp>
      <p:sp useBgFill="1">
        <p:nvSpPr>
          <p:cNvPr id="17" name="Freeform: Shape 16">
            <a:extLst>
              <a:ext uri="{FF2B5EF4-FFF2-40B4-BE49-F238E27FC236}">
                <a16:creationId xmlns:a16="http://schemas.microsoft.com/office/drawing/2014/main" id="{68F2977E-E0AE-4EB4-A059-59E908EB86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81F1B8F-2E15-85C5-761E-8351EE158F08}"/>
              </a:ext>
            </a:extLst>
          </p:cNvPr>
          <p:cNvSpPr>
            <a:spLocks noGrp="1"/>
          </p:cNvSpPr>
          <p:nvPr>
            <p:ph idx="1"/>
          </p:nvPr>
        </p:nvSpPr>
        <p:spPr>
          <a:xfrm>
            <a:off x="451513" y="978993"/>
            <a:ext cx="6277277" cy="4900014"/>
          </a:xfrm>
          <a:effectLst/>
        </p:spPr>
        <p:txBody>
          <a:bodyPr>
            <a:normAutofit/>
          </a:bodyPr>
          <a:lstStyle/>
          <a:p>
            <a:r>
              <a:rPr lang="en-US" sz="2000" dirty="0"/>
              <a:t>Most faculty feel it is important for students to understand how to identify false information </a:t>
            </a:r>
            <a:r>
              <a:rPr lang="en-US" dirty="0"/>
              <a:t>(Saunders 2022; Weiss et al., 2020)</a:t>
            </a:r>
          </a:p>
          <a:p>
            <a:endParaRPr lang="en-US" sz="2000" dirty="0"/>
          </a:p>
          <a:p>
            <a:r>
              <a:rPr lang="en-US" sz="2000" dirty="0"/>
              <a:t>Faculty agree that information literacy skills are important for students </a:t>
            </a:r>
            <a:r>
              <a:rPr lang="en-US" dirty="0"/>
              <a:t>(</a:t>
            </a:r>
            <a:r>
              <a:rPr lang="en-US" dirty="0" err="1"/>
              <a:t>Delellis</a:t>
            </a:r>
            <a:r>
              <a:rPr lang="en-US" dirty="0"/>
              <a:t> &amp; Rubin, 2018)</a:t>
            </a:r>
          </a:p>
          <a:p>
            <a:endParaRPr lang="en-US" sz="2000" dirty="0"/>
          </a:p>
          <a:p>
            <a:r>
              <a:rPr lang="en-US" sz="2000" dirty="0"/>
              <a:t>Language use differences</a:t>
            </a:r>
          </a:p>
          <a:p>
            <a:pPr marL="0" indent="0">
              <a:buNone/>
            </a:pPr>
            <a:endParaRPr lang="en-US" sz="2000" dirty="0"/>
          </a:p>
          <a:p>
            <a:pPr marL="0" indent="0">
              <a:buNone/>
            </a:pPr>
            <a:r>
              <a:rPr lang="en-US" sz="2000" b="1" dirty="0"/>
              <a:t>Question: How do faculty in various disciplines think about mis/disinformation?</a:t>
            </a:r>
          </a:p>
        </p:txBody>
      </p:sp>
    </p:spTree>
    <p:extLst>
      <p:ext uri="{BB962C8B-B14F-4D97-AF65-F5344CB8AC3E}">
        <p14:creationId xmlns:p14="http://schemas.microsoft.com/office/powerpoint/2010/main" val="2909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C69-BF5D-54CE-624E-2A33B3038075}"/>
              </a:ext>
            </a:extLst>
          </p:cNvPr>
          <p:cNvSpPr>
            <a:spLocks noGrp="1"/>
          </p:cNvSpPr>
          <p:nvPr>
            <p:ph type="title"/>
          </p:nvPr>
        </p:nvSpPr>
        <p:spPr/>
        <p:txBody>
          <a:bodyPr/>
          <a:lstStyle/>
          <a:p>
            <a:r>
              <a:rPr lang="en-US" sz="6000" dirty="0"/>
              <a:t>Research Questions</a:t>
            </a:r>
          </a:p>
        </p:txBody>
      </p:sp>
      <p:sp>
        <p:nvSpPr>
          <p:cNvPr id="3" name="Content Placeholder 2">
            <a:extLst>
              <a:ext uri="{FF2B5EF4-FFF2-40B4-BE49-F238E27FC236}">
                <a16:creationId xmlns:a16="http://schemas.microsoft.com/office/drawing/2014/main" id="{C83236D4-BDC4-190F-347E-C0403D8FEFDF}"/>
              </a:ext>
            </a:extLst>
          </p:cNvPr>
          <p:cNvSpPr>
            <a:spLocks noGrp="1"/>
          </p:cNvSpPr>
          <p:nvPr>
            <p:ph idx="1"/>
          </p:nvPr>
        </p:nvSpPr>
        <p:spPr>
          <a:xfrm>
            <a:off x="818712" y="2222287"/>
            <a:ext cx="9915963" cy="4125247"/>
          </a:xfrm>
        </p:spPr>
        <p:txBody>
          <a:bodyPr>
            <a:normAutofit/>
          </a:bodyPr>
          <a:lstStyle/>
          <a:p>
            <a:r>
              <a:rPr lang="en-US" sz="2400" dirty="0"/>
              <a:t>How do faculty across various subject areas perceive the impact of mis/disinformation in their </a:t>
            </a:r>
            <a:r>
              <a:rPr lang="en-US" sz="2400" b="1" dirty="0"/>
              <a:t>discipline</a:t>
            </a:r>
            <a:r>
              <a:rPr lang="en-US" sz="2400" dirty="0"/>
              <a:t>?</a:t>
            </a:r>
          </a:p>
          <a:p>
            <a:endParaRPr lang="en-US" sz="2400" dirty="0"/>
          </a:p>
          <a:p>
            <a:r>
              <a:rPr lang="en-US" sz="2400" dirty="0"/>
              <a:t>How do faculty incorporate issues of mis/disinformation into their </a:t>
            </a:r>
            <a:r>
              <a:rPr lang="en-US" sz="2400" b="1" dirty="0"/>
              <a:t>curriculum</a:t>
            </a:r>
            <a:r>
              <a:rPr lang="en-US" sz="2400" dirty="0"/>
              <a:t>?</a:t>
            </a:r>
          </a:p>
          <a:p>
            <a:endParaRPr lang="en-US" sz="2400" dirty="0"/>
          </a:p>
          <a:p>
            <a:r>
              <a:rPr lang="en-US" sz="2400" dirty="0"/>
              <a:t>How can librarians best </a:t>
            </a:r>
            <a:r>
              <a:rPr lang="en-US" sz="2400" b="1" dirty="0"/>
              <a:t>support</a:t>
            </a:r>
            <a:r>
              <a:rPr lang="en-US" sz="2400" dirty="0"/>
              <a:t> student learning on mis/disinformation related topics?</a:t>
            </a:r>
          </a:p>
        </p:txBody>
      </p:sp>
    </p:spTree>
    <p:extLst>
      <p:ext uri="{BB962C8B-B14F-4D97-AF65-F5344CB8AC3E}">
        <p14:creationId xmlns:p14="http://schemas.microsoft.com/office/powerpoint/2010/main" val="341811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B18D-7B57-BDB8-8D0C-EE2D6F98A9CB}"/>
              </a:ext>
            </a:extLst>
          </p:cNvPr>
          <p:cNvSpPr>
            <a:spLocks noGrp="1"/>
          </p:cNvSpPr>
          <p:nvPr>
            <p:ph type="title"/>
          </p:nvPr>
        </p:nvSpPr>
        <p:spPr/>
        <p:txBody>
          <a:bodyPr/>
          <a:lstStyle/>
          <a:p>
            <a:r>
              <a:rPr lang="en-US" sz="6000" dirty="0"/>
              <a:t>Methods</a:t>
            </a:r>
          </a:p>
        </p:txBody>
      </p:sp>
      <p:sp>
        <p:nvSpPr>
          <p:cNvPr id="3" name="Content Placeholder 2">
            <a:extLst>
              <a:ext uri="{FF2B5EF4-FFF2-40B4-BE49-F238E27FC236}">
                <a16:creationId xmlns:a16="http://schemas.microsoft.com/office/drawing/2014/main" id="{F2125416-164E-9514-1D42-F737F5C7F91A}"/>
              </a:ext>
            </a:extLst>
          </p:cNvPr>
          <p:cNvSpPr>
            <a:spLocks noGrp="1"/>
          </p:cNvSpPr>
          <p:nvPr>
            <p:ph sz="half" idx="1"/>
          </p:nvPr>
        </p:nvSpPr>
        <p:spPr/>
        <p:txBody>
          <a:bodyPr anchor="ctr">
            <a:normAutofit/>
          </a:bodyPr>
          <a:lstStyle/>
          <a:p>
            <a:r>
              <a:rPr lang="en-US" sz="2400" dirty="0"/>
              <a:t>Full-time faculty</a:t>
            </a:r>
          </a:p>
          <a:p>
            <a:r>
              <a:rPr lang="en-US" sz="2400" dirty="0"/>
              <a:t>Stratified random sample</a:t>
            </a:r>
          </a:p>
          <a:p>
            <a:r>
              <a:rPr lang="en-US" sz="2400" dirty="0"/>
              <a:t>Subject area variability</a:t>
            </a:r>
          </a:p>
        </p:txBody>
      </p:sp>
      <p:graphicFrame>
        <p:nvGraphicFramePr>
          <p:cNvPr id="7" name="Chart 6">
            <a:extLst>
              <a:ext uri="{FF2B5EF4-FFF2-40B4-BE49-F238E27FC236}">
                <a16:creationId xmlns:a16="http://schemas.microsoft.com/office/drawing/2014/main" id="{9A1C439B-6CE5-CD5E-9252-AEF55706F420}"/>
              </a:ext>
            </a:extLst>
          </p:cNvPr>
          <p:cNvGraphicFramePr/>
          <p:nvPr>
            <p:extLst>
              <p:ext uri="{D42A27DB-BD31-4B8C-83A1-F6EECF244321}">
                <p14:modId xmlns:p14="http://schemas.microsoft.com/office/powerpoint/2010/main" val="2644833059"/>
              </p:ext>
            </p:extLst>
          </p:nvPr>
        </p:nvGraphicFramePr>
        <p:xfrm>
          <a:off x="2441358" y="2024109"/>
          <a:ext cx="9321553" cy="5672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471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DA78-DCC4-1528-FC9F-19C8DF0F90B2}"/>
              </a:ext>
            </a:extLst>
          </p:cNvPr>
          <p:cNvSpPr>
            <a:spLocks noGrp="1"/>
          </p:cNvSpPr>
          <p:nvPr>
            <p:ph type="title"/>
          </p:nvPr>
        </p:nvSpPr>
        <p:spPr/>
        <p:txBody>
          <a:bodyPr/>
          <a:lstStyle/>
          <a:p>
            <a:r>
              <a:rPr lang="en-US" sz="6000" dirty="0"/>
              <a:t>Methods</a:t>
            </a:r>
          </a:p>
        </p:txBody>
      </p:sp>
      <p:sp>
        <p:nvSpPr>
          <p:cNvPr id="5" name="Content Placeholder 3">
            <a:extLst>
              <a:ext uri="{FF2B5EF4-FFF2-40B4-BE49-F238E27FC236}">
                <a16:creationId xmlns:a16="http://schemas.microsoft.com/office/drawing/2014/main" id="{38974587-B28E-BD32-20E6-EAF811F10529}"/>
              </a:ext>
            </a:extLst>
          </p:cNvPr>
          <p:cNvSpPr>
            <a:spLocks noGrp="1"/>
          </p:cNvSpPr>
          <p:nvPr>
            <p:ph sz="half" idx="1"/>
          </p:nvPr>
        </p:nvSpPr>
        <p:spPr>
          <a:xfrm>
            <a:off x="819149" y="2222500"/>
            <a:ext cx="9934575" cy="3638550"/>
          </a:xfrm>
        </p:spPr>
        <p:txBody>
          <a:bodyPr>
            <a:normAutofit lnSpcReduction="10000"/>
          </a:bodyPr>
          <a:lstStyle/>
          <a:p>
            <a:r>
              <a:rPr lang="en-US" sz="2400" dirty="0"/>
              <a:t>Approved by IRB (October 2022)</a:t>
            </a:r>
          </a:p>
          <a:p>
            <a:r>
              <a:rPr lang="en-US" sz="2400" dirty="0"/>
              <a:t>14 in-depth interviews (Nov-Dec 2022)</a:t>
            </a:r>
          </a:p>
          <a:p>
            <a:pPr lvl="1"/>
            <a:r>
              <a:rPr lang="en-US" sz="2000" dirty="0"/>
              <a:t>Questionnaire</a:t>
            </a:r>
          </a:p>
          <a:p>
            <a:pPr lvl="2"/>
            <a:r>
              <a:rPr lang="en-US" sz="1800" dirty="0"/>
              <a:t>In the disciplines</a:t>
            </a:r>
          </a:p>
          <a:p>
            <a:pPr lvl="2"/>
            <a:r>
              <a:rPr lang="en-US" sz="1800" dirty="0"/>
              <a:t>In the classroom</a:t>
            </a:r>
          </a:p>
          <a:p>
            <a:pPr lvl="2"/>
            <a:r>
              <a:rPr lang="en-US" sz="1800" dirty="0"/>
              <a:t>Barriers/Resources</a:t>
            </a:r>
          </a:p>
          <a:p>
            <a:r>
              <a:rPr lang="en-US" sz="2400" dirty="0"/>
              <a:t>Transcribed interviews (Jan-March 2023)</a:t>
            </a:r>
          </a:p>
          <a:p>
            <a:r>
              <a:rPr lang="en-US" sz="2400" dirty="0"/>
              <a:t>Inductive thematic analysis (March-April 2023)</a:t>
            </a:r>
          </a:p>
        </p:txBody>
      </p:sp>
      <p:pic>
        <p:nvPicPr>
          <p:cNvPr id="6" name="Graphic 5" descr="Chat with solid fill">
            <a:extLst>
              <a:ext uri="{FF2B5EF4-FFF2-40B4-BE49-F238E27FC236}">
                <a16:creationId xmlns:a16="http://schemas.microsoft.com/office/drawing/2014/main" id="{2DB188BA-6F44-6882-6E1A-4345F94C6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753099" y="2727325"/>
            <a:ext cx="2628899" cy="2628899"/>
          </a:xfrm>
          <a:prstGeom prst="rect">
            <a:avLst/>
          </a:prstGeom>
        </p:spPr>
      </p:pic>
    </p:spTree>
    <p:extLst>
      <p:ext uri="{BB962C8B-B14F-4D97-AF65-F5344CB8AC3E}">
        <p14:creationId xmlns:p14="http://schemas.microsoft.com/office/powerpoint/2010/main" val="251217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15D8-5A3C-CF3A-437B-67362D2DAB3E}"/>
              </a:ext>
            </a:extLst>
          </p:cNvPr>
          <p:cNvSpPr>
            <a:spLocks noGrp="1"/>
          </p:cNvSpPr>
          <p:nvPr>
            <p:ph type="title"/>
          </p:nvPr>
        </p:nvSpPr>
        <p:spPr/>
        <p:txBody>
          <a:bodyPr/>
          <a:lstStyle/>
          <a:p>
            <a:r>
              <a:rPr lang="en-US" sz="6000" dirty="0"/>
              <a:t>Preliminary Results</a:t>
            </a:r>
          </a:p>
        </p:txBody>
      </p:sp>
    </p:spTree>
    <p:extLst>
      <p:ext uri="{BB962C8B-B14F-4D97-AF65-F5344CB8AC3E}">
        <p14:creationId xmlns:p14="http://schemas.microsoft.com/office/powerpoint/2010/main" val="304071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yd4y3oebe76z669xocsg5fxhe2rth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3606</TotalTime>
  <Words>1577</Words>
  <Application>Microsoft Office PowerPoint</Application>
  <PresentationFormat>Widescreen</PresentationFormat>
  <Paragraphs>120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Century Gothic</vt:lpstr>
      <vt:lpstr>Courier New</vt:lpstr>
      <vt:lpstr>Times New Roman</vt:lpstr>
      <vt:lpstr>Wingdings 2</vt:lpstr>
      <vt:lpstr>Quotable</vt:lpstr>
      <vt:lpstr>“Get on the Truth Train” Faculty Perceptions of Misinformation and Disinformation in the Classroom and in the Disciplines</vt:lpstr>
      <vt:lpstr>Sarah Slaughter she/her Reference and Instruction Librarian  sslaughter@dbq.edu</vt:lpstr>
      <vt:lpstr>PowerPoint Presentation</vt:lpstr>
      <vt:lpstr>Misinformation is a problem for a democratic society</vt:lpstr>
      <vt:lpstr>Who is talking to faculty?</vt:lpstr>
      <vt:lpstr>Research Questions</vt:lpstr>
      <vt:lpstr>Methods</vt:lpstr>
      <vt:lpstr>Methods</vt:lpstr>
      <vt:lpstr>Preliminary Results</vt:lpstr>
      <vt:lpstr>Major Themes</vt:lpstr>
      <vt:lpstr>PowerPoint Presentation</vt:lpstr>
      <vt:lpstr>“A million times yes” “100% yes” “Yes, absolutely” “Definitely” “It’s very important”</vt:lpstr>
      <vt:lpstr>Disciplinary Impact</vt:lpstr>
      <vt:lpstr>PowerPoint Presentation</vt:lpstr>
      <vt:lpstr>PowerPoint Presentation</vt:lpstr>
      <vt:lpstr>PowerPoint Presentation</vt:lpstr>
      <vt:lpstr>PowerPoint Presentation</vt:lpstr>
      <vt:lpstr>What skills do you think students need in order to successfully identify mis/disinformation?</vt:lpstr>
      <vt:lpstr>PowerPoint Presentation</vt:lpstr>
      <vt:lpstr>PowerPoint Presentation</vt:lpstr>
      <vt:lpstr>Addressing Mis/Dis in the Classroom</vt:lpstr>
      <vt:lpstr>Barriers</vt:lpstr>
      <vt:lpstr>PowerPoint Presentation</vt:lpstr>
      <vt:lpstr>Key Findings</vt:lpstr>
      <vt:lpstr>Opportunities for Collaboration</vt:lpstr>
      <vt:lpstr>Acknowledgements</vt:lpstr>
      <vt:lpstr>Selected Bibliography</vt:lpstr>
      <vt:lpstr>Sarah Slaughter Reference and Instruction Librarian  sslaughter@dbq.edu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on the Truth Train” Faculty Perceptions of Misinformation and Disinformation in the Classroom and in the Disciplines</dc:title>
  <dc:creator>Sarah Slaughter</dc:creator>
  <cp:lastModifiedBy>Sarah Slaughter</cp:lastModifiedBy>
  <cp:revision>50</cp:revision>
  <dcterms:created xsi:type="dcterms:W3CDTF">2023-05-10T02:26:15Z</dcterms:created>
  <dcterms:modified xsi:type="dcterms:W3CDTF">2023-05-30T16:03:32Z</dcterms:modified>
</cp:coreProperties>
</file>